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Lst>
  <p:notesMasterIdLst>
    <p:notesMasterId r:id="rId34"/>
  </p:notesMasterIdLst>
  <p:handoutMasterIdLst>
    <p:handoutMasterId r:id="rId35"/>
  </p:handoutMasterIdLst>
  <p:sldIdLst>
    <p:sldId id="643" r:id="rId3"/>
    <p:sldId id="658" r:id="rId4"/>
    <p:sldId id="625" r:id="rId5"/>
    <p:sldId id="644" r:id="rId6"/>
    <p:sldId id="510" r:id="rId7"/>
    <p:sldId id="659" r:id="rId8"/>
    <p:sldId id="635" r:id="rId9"/>
    <p:sldId id="647" r:id="rId10"/>
    <p:sldId id="629" r:id="rId11"/>
    <p:sldId id="660" r:id="rId12"/>
    <p:sldId id="657" r:id="rId13"/>
    <p:sldId id="662" r:id="rId14"/>
    <p:sldId id="664" r:id="rId15"/>
    <p:sldId id="665" r:id="rId16"/>
    <p:sldId id="663" r:id="rId17"/>
    <p:sldId id="651" r:id="rId18"/>
    <p:sldId id="578" r:id="rId19"/>
    <p:sldId id="640" r:id="rId20"/>
    <p:sldId id="645" r:id="rId21"/>
    <p:sldId id="641" r:id="rId22"/>
    <p:sldId id="642" r:id="rId23"/>
    <p:sldId id="648" r:id="rId24"/>
    <p:sldId id="650" r:id="rId25"/>
    <p:sldId id="652" r:id="rId26"/>
    <p:sldId id="630" r:id="rId27"/>
    <p:sldId id="631" r:id="rId28"/>
    <p:sldId id="649" r:id="rId29"/>
    <p:sldId id="606" r:id="rId30"/>
    <p:sldId id="653" r:id="rId31"/>
    <p:sldId id="646" r:id="rId32"/>
    <p:sldId id="638"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4307F5D-1597-B140-890A-8B21C56A04DD}">
          <p14:sldIdLst>
            <p14:sldId id="643"/>
            <p14:sldId id="658"/>
            <p14:sldId id="625"/>
            <p14:sldId id="644"/>
            <p14:sldId id="510"/>
            <p14:sldId id="659"/>
            <p14:sldId id="635"/>
            <p14:sldId id="647"/>
            <p14:sldId id="629"/>
            <p14:sldId id="660"/>
            <p14:sldId id="657"/>
            <p14:sldId id="662"/>
            <p14:sldId id="664"/>
            <p14:sldId id="665"/>
            <p14:sldId id="663"/>
            <p14:sldId id="651"/>
            <p14:sldId id="578"/>
            <p14:sldId id="640"/>
            <p14:sldId id="645"/>
            <p14:sldId id="641"/>
            <p14:sldId id="642"/>
            <p14:sldId id="648"/>
            <p14:sldId id="650"/>
            <p14:sldId id="652"/>
            <p14:sldId id="630"/>
            <p14:sldId id="631"/>
            <p14:sldId id="649"/>
            <p14:sldId id="606"/>
            <p14:sldId id="653"/>
            <p14:sldId id="646"/>
            <p14:sldId id="63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 Hopp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17232A"/>
    <a:srgbClr val="FF6600"/>
    <a:srgbClr val="AA0000"/>
    <a:srgbClr val="000000"/>
    <a:srgbClr val="008774"/>
    <a:srgbClr val="4C4C4C"/>
    <a:srgbClr val="01A38F"/>
    <a:srgbClr val="1F2E38"/>
    <a:srgbClr val="5CA830"/>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24" autoAdjust="0"/>
    <p:restoredTop sz="94006" autoAdjust="0"/>
  </p:normalViewPr>
  <p:slideViewPr>
    <p:cSldViewPr snapToGrid="0" snapToObjects="1">
      <p:cViewPr>
        <p:scale>
          <a:sx n="135" d="100"/>
          <a:sy n="135" d="100"/>
        </p:scale>
        <p:origin x="-80" y="-136"/>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1"/>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124913096"/>
        <c:axId val="-2106111832"/>
      </c:barChart>
      <c:catAx>
        <c:axId val="-2124913096"/>
        <c:scaling>
          <c:orientation val="maxMin"/>
        </c:scaling>
        <c:delete val="1"/>
        <c:axPos val="l"/>
        <c:numFmt formatCode="General" sourceLinked="0"/>
        <c:majorTickMark val="none"/>
        <c:minorTickMark val="none"/>
        <c:tickLblPos val="nextTo"/>
        <c:crossAx val="-2106111832"/>
        <c:crosses val="autoZero"/>
        <c:auto val="1"/>
        <c:lblAlgn val="ctr"/>
        <c:lblOffset val="100"/>
        <c:noMultiLvlLbl val="1"/>
      </c:catAx>
      <c:valAx>
        <c:axId val="-2106111832"/>
        <c:scaling>
          <c:orientation val="minMax"/>
        </c:scaling>
        <c:delete val="0"/>
        <c:axPos val="t"/>
        <c:majorGridlines>
          <c:spPr>
            <a:ln w="12700" cap="flat">
              <a:solidFill>
                <a:srgbClr val="FF0000"/>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24913096"/>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idx="1">
    <p:pos x="6000" y="0"/>
    <p:text>+vdsouza@pivotal.io +rappalla@pivotal.io it'd be great if we could build this out against other competitors; Docker (with Data Center), Kubernetes, OpenShift etc....</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7/28/16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7/28/16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Why we are here and what we are doing</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Companies</a:t>
            </a:r>
            <a:r>
              <a:rPr lang="en-US" sz="1100" baseline="0" dirty="0" smtClean="0">
                <a:solidFill>
                  <a:srgbClr val="FFFFFF"/>
                </a:solidFill>
                <a:latin typeface="Arial"/>
                <a:ea typeface="Helvetica Neue"/>
                <a:cs typeface="Arial"/>
                <a:sym typeface="Helvetica Neue"/>
              </a:rPr>
              <a:t> want to achieve this</a:t>
            </a: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Disruptive Companies Use Non-traditional, Modular Approaches to Software Systems</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If you answer yes to any of these questions, you need a platform</a:t>
            </a:r>
          </a:p>
          <a:p>
            <a:pPr>
              <a:spcBef>
                <a:spcPts val="0"/>
              </a:spcBef>
              <a:buNone/>
            </a:pPr>
            <a:endParaRPr lang="en-US" dirty="0" smtClean="0">
              <a:solidFill>
                <a:schemeClr val="dk1"/>
              </a:solidFill>
            </a:endParaRPr>
          </a:p>
          <a:p>
            <a:pPr>
              <a:spcBef>
                <a:spcPts val="0"/>
              </a:spcBef>
              <a:buNone/>
            </a:pPr>
            <a:r>
              <a:rPr lang="en-US" dirty="0" smtClean="0">
                <a:solidFill>
                  <a:schemeClr val="dk1"/>
                </a:solidFill>
              </a:rPr>
              <a:t>People with Cloud Foundry on</a:t>
            </a:r>
            <a:r>
              <a:rPr lang="en-US" baseline="0" dirty="0" smtClean="0">
                <a:solidFill>
                  <a:schemeClr val="dk1"/>
                </a:solidFill>
              </a:rPr>
              <a:t> the right infrastructure say No to each question</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How you you characterize your IT stack?</a:t>
            </a:r>
          </a:p>
        </p:txBody>
      </p:sp>
    </p:spTree>
    <p:extLst>
      <p:ext uri="{BB962C8B-B14F-4D97-AF65-F5344CB8AC3E}">
        <p14:creationId xmlns:p14="http://schemas.microsoft.com/office/powerpoint/2010/main" val="367731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err="1" smtClean="0"/>
              <a:t>Whata</a:t>
            </a:r>
            <a:r>
              <a:rPr lang="en-US" dirty="0" smtClean="0"/>
              <a:t> are</a:t>
            </a:r>
            <a:r>
              <a:rPr lang="en-US" baseline="0" dirty="0" smtClean="0"/>
              <a:t> you currently using for tooling?</a:t>
            </a:r>
          </a:p>
          <a:p>
            <a:endParaRPr lang="en-US" dirty="0" smtClean="0"/>
          </a:p>
          <a:p>
            <a:r>
              <a:rPr lang="en-US" dirty="0" err="1" smtClean="0"/>
              <a:t>Hella</a:t>
            </a:r>
            <a:r>
              <a:rPr lang="en-US" baseline="0" dirty="0" smtClean="0"/>
              <a:t> </a:t>
            </a:r>
            <a:r>
              <a:rPr lang="en-US" baseline="0" dirty="0" err="1" smtClean="0"/>
              <a:t>vs</a:t>
            </a:r>
            <a:r>
              <a:rPr lang="en-US" baseline="0" dirty="0" smtClean="0"/>
              <a:t> </a:t>
            </a:r>
            <a:r>
              <a:rPr lang="en-US" baseline="0" dirty="0" err="1" smtClean="0"/>
              <a:t>Wiked</a:t>
            </a:r>
            <a:endParaRPr lang="en-US" baseline="0" dirty="0" smtClean="0"/>
          </a:p>
          <a:p>
            <a:r>
              <a:rPr lang="en-US" baseline="0" dirty="0" smtClean="0"/>
              <a:t>SF </a:t>
            </a:r>
            <a:r>
              <a:rPr lang="en-US" baseline="0" dirty="0" err="1" smtClean="0"/>
              <a:t>vs</a:t>
            </a:r>
            <a:r>
              <a:rPr lang="en-US" baseline="0" dirty="0" smtClean="0"/>
              <a:t> Boston</a:t>
            </a:r>
          </a:p>
          <a:p>
            <a:endParaRPr lang="en-US" dirty="0" smtClean="0"/>
          </a:p>
          <a:p>
            <a:endParaRPr lang="en-US" dirty="0" smtClean="0"/>
          </a:p>
          <a:p>
            <a:r>
              <a:rPr lang="en-US" dirty="0" smtClean="0"/>
              <a:t>True</a:t>
            </a:r>
            <a:r>
              <a:rPr lang="en-US" baseline="0" dirty="0" smtClean="0"/>
              <a:t> </a:t>
            </a:r>
            <a:r>
              <a:rPr lang="en-US" baseline="0" dirty="0" err="1" smtClean="0"/>
              <a:t>Multicloud</a:t>
            </a:r>
            <a:r>
              <a:rPr lang="en-US" baseline="0" dirty="0" smtClean="0"/>
              <a:t> portability</a:t>
            </a:r>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368588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a:p>
            <a:endParaRPr lang="en-US" baseline="0" dirty="0" smtClean="0"/>
          </a:p>
          <a:p>
            <a:r>
              <a:rPr lang="en-US" baseline="0" dirty="0" smtClean="0"/>
              <a:t>Last time we sat down we discussed at a high level what Pivotal provides, today I want to go a bit further into the capabilities of the platform along with its integrations and points of interoperability with external systems.  Its important to note that Cloud Foundry is more than a tool, rather it is a cloud native platform, whereby the architecture is purpose built for running apps in the cloud, and itself is cloud agnostic, meaning you can run the same cloud foundry </a:t>
            </a:r>
            <a:r>
              <a:rPr lang="en-US" baseline="0" dirty="0" err="1" smtClean="0"/>
              <a:t>PaaS</a:t>
            </a:r>
            <a:r>
              <a:rPr lang="en-US" baseline="0" dirty="0" smtClean="0"/>
              <a:t> across any cloud provider.  To achieve this, cloud foundry is first and foremost built for running mission critical applications and </a:t>
            </a:r>
            <a:r>
              <a:rPr lang="en-US" baseline="0" dirty="0" err="1" smtClean="0"/>
              <a:t>microservices</a:t>
            </a:r>
            <a:r>
              <a:rPr lang="en-US" baseline="0" dirty="0" smtClean="0"/>
              <a:t> at scale.  It empowers developers by providing the flexibility of working with </a:t>
            </a:r>
            <a:r>
              <a:rPr lang="en-US" baseline="0" dirty="0" err="1" smtClean="0"/>
              <a:t>Docker</a:t>
            </a:r>
            <a:r>
              <a:rPr lang="en-US" baseline="0" dirty="0" smtClean="0"/>
              <a:t> images, .NET applications, Spring Java, and polyglot languages all within an environment that requires nothing more than a developer to provide code.  To enable this, it takes a platform that OOB provides all the logging, APM, Data, High availability, routing, DNS, through an as-a-service approach, interfacing with the underlying infrastructure.  That infrastructure can be any cloud provider, and through orchestration, and automation of </a:t>
            </a:r>
            <a:r>
              <a:rPr lang="en-US" baseline="0" dirty="0" err="1" smtClean="0"/>
              <a:t>IaaS</a:t>
            </a:r>
            <a:r>
              <a:rPr lang="en-US" baseline="0" dirty="0" smtClean="0"/>
              <a:t> functions, can stand up a cloud foundry install with ease.  How does a system like this work together?  It requires communication, not only between </a:t>
            </a:r>
            <a:r>
              <a:rPr lang="en-US" baseline="0" dirty="0" err="1" smtClean="0"/>
              <a:t>Dev</a:t>
            </a:r>
            <a:r>
              <a:rPr lang="en-US" baseline="0" dirty="0" smtClean="0"/>
              <a:t> and Ops, but through the layers of App, Platform, and Cloud.  The applications run in a platform, abiding by a contract that they be purpose built for the cloud.  With frameworks like Spring Boot an app can have profiles which reduce the amount of code to change compatibility with a runtime environment in local or cloud to just a configuration file.  Following the best practices set </a:t>
            </a:r>
            <a:r>
              <a:rPr lang="en-US" baseline="0" dirty="0" err="1" smtClean="0"/>
              <a:t>forther</a:t>
            </a:r>
            <a:r>
              <a:rPr lang="en-US" baseline="0" dirty="0" smtClean="0"/>
              <a:t> by 12factor.net (</a:t>
            </a:r>
            <a:r>
              <a:rPr lang="en-US" baseline="0" dirty="0" err="1" smtClean="0"/>
              <a:t>Heroku</a:t>
            </a:r>
            <a:r>
              <a:rPr lang="en-US" baseline="0" dirty="0" smtClean="0"/>
              <a:t>), a developer can construct an app to be </a:t>
            </a:r>
            <a:r>
              <a:rPr lang="en-US" baseline="0" dirty="0" err="1" smtClean="0"/>
              <a:t>resiliant</a:t>
            </a:r>
            <a:r>
              <a:rPr lang="en-US" baseline="0" dirty="0" smtClean="0"/>
              <a:t>, use polyglot </a:t>
            </a:r>
            <a:r>
              <a:rPr lang="en-US" baseline="0" dirty="0" err="1" smtClean="0"/>
              <a:t>persistance</a:t>
            </a:r>
            <a:r>
              <a:rPr lang="en-US" baseline="0" dirty="0" smtClean="0"/>
              <a:t>, implement </a:t>
            </a:r>
            <a:r>
              <a:rPr lang="en-US" baseline="0" dirty="0" err="1" smtClean="0"/>
              <a:t>netflix</a:t>
            </a:r>
            <a:r>
              <a:rPr lang="en-US" baseline="0" dirty="0" smtClean="0"/>
              <a:t> battle tested patterns, and deploy configuration changes to an app non </a:t>
            </a:r>
            <a:r>
              <a:rPr lang="en-US" baseline="0" dirty="0" err="1" smtClean="0"/>
              <a:t>disruptivley</a:t>
            </a:r>
            <a:r>
              <a:rPr lang="en-US" baseline="0" dirty="0" smtClean="0"/>
              <a:t>.  On the other side, the platform and </a:t>
            </a:r>
            <a:r>
              <a:rPr lang="en-US" baseline="0" dirty="0" err="1" smtClean="0"/>
              <a:t>onfrastructure</a:t>
            </a:r>
            <a:r>
              <a:rPr lang="en-US" baseline="0" dirty="0" smtClean="0"/>
              <a:t> itself if made robust through version control of runtime configurations.  BOSH our infrastructure automation agent makes versioning your infrastructure configurations a breeze, at the same time keeps the HA of the platform running reliability at all times.  To ensure cross cloud compatibility, the BOSH cloud provider interface (CPI) is implemented for the cloud provider’s </a:t>
            </a:r>
            <a:r>
              <a:rPr lang="en-US" baseline="0" dirty="0" err="1" smtClean="0"/>
              <a:t>api</a:t>
            </a:r>
            <a:r>
              <a:rPr lang="en-US" baseline="0" dirty="0" smtClean="0"/>
              <a:t>.  These three things together, Application Framework, Runtime Platform, and </a:t>
            </a:r>
            <a:r>
              <a:rPr lang="en-US" baseline="0" dirty="0" err="1" smtClean="0"/>
              <a:t>Infrasrtucture</a:t>
            </a:r>
            <a:r>
              <a:rPr lang="en-US" baseline="0" dirty="0" smtClean="0"/>
              <a:t> automation are the key stones </a:t>
            </a:r>
            <a:r>
              <a:rPr lang="en-US" baseline="0" dirty="0" err="1" smtClean="0"/>
              <a:t>fo</a:t>
            </a:r>
            <a:r>
              <a:rPr lang="en-US" baseline="0" dirty="0" smtClean="0"/>
              <a:t> PCF.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Tell</a:t>
            </a:r>
            <a:r>
              <a:rPr lang="en-US" sz="1200" kern="1200" baseline="0" dirty="0" smtClean="0">
                <a:solidFill>
                  <a:schemeClr val="tx1"/>
                </a:solidFill>
                <a:effectLst/>
                <a:latin typeface="+mn-lt"/>
                <a:ea typeface="+mn-ea"/>
                <a:cs typeface="+mn-cs"/>
              </a:rPr>
              <a:t> me about your apps</a:t>
            </a: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Highlight here that if we had a </a:t>
            </a:r>
            <a:r>
              <a:rPr lang="en-US" dirty="0" err="1" smtClean="0"/>
              <a:t>Docker</a:t>
            </a:r>
            <a:r>
              <a:rPr lang="en-US" dirty="0" smtClean="0"/>
              <a:t> step for building images, we would add</a:t>
            </a:r>
            <a:r>
              <a:rPr lang="en-US" baseline="0" dirty="0" smtClean="0"/>
              <a:t> ~15 minutes to the process.  </a:t>
            </a:r>
            <a:endParaRPr dirty="0"/>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5" y="4343716"/>
            <a:ext cx="5485771" cy="4113855"/>
          </a:xfrm>
          <a:prstGeom prst="rect">
            <a:avLst/>
          </a:prstGeom>
          <a:noFill/>
          <a:ln>
            <a:noFill/>
          </a:ln>
        </p:spPr>
        <p:txBody>
          <a:bodyPr lIns="91389" tIns="91389" rIns="91389" bIns="91389"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1"/>
            <a:ext cx="6267659" cy="5793719"/>
          </a:xfrm>
          <a:prstGeom prst="rect">
            <a:avLst/>
          </a:prstGeom>
        </p:spPr>
        <p:txBody>
          <a:bodyPr lIns="90548" tIns="90548" rIns="90548" bIns="90548"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158" indent="-457158">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158" indent="-457158">
              <a:buAutoNum type="arabicPeriod"/>
            </a:pPr>
            <a:r>
              <a:rPr lang="en-US" baseline="0" dirty="0" smtClean="0"/>
              <a:t>PCF Processes monitored by </a:t>
            </a:r>
            <a:r>
              <a:rPr lang="en-US" baseline="0" dirty="0" err="1" smtClean="0"/>
              <a:t>monit</a:t>
            </a:r>
            <a:r>
              <a:rPr lang="en-US" baseline="0" dirty="0" smtClean="0"/>
              <a:t> and restarted in case of failure</a:t>
            </a:r>
          </a:p>
          <a:p>
            <a:pPr marL="457158" indent="-457158">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158" indent="-457158">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3" name="Shape 983"/>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Verdana"/>
                <a:ea typeface="Verdana"/>
                <a:cs typeface="Verdana"/>
                <a:sym typeface="Verdana"/>
              </a:rPr>
              <a:t> Pivotal is the fastest growing open source company in history. </a:t>
            </a:r>
          </a:p>
          <a:p>
            <a:pPr>
              <a:spcBef>
                <a:spcPts val="1189"/>
              </a:spcBef>
              <a:buClr>
                <a:schemeClr val="dk1"/>
              </a:buClr>
              <a:buSzPct val="25000"/>
            </a:pPr>
            <a:r>
              <a:rPr lang="en-US" sz="1100">
                <a:solidFill>
                  <a:schemeClr val="dk1"/>
                </a:solidFill>
                <a:latin typeface="Verdana"/>
                <a:ea typeface="Verdana"/>
                <a:cs typeface="Verdana"/>
                <a:sym typeface="Verdana"/>
              </a:rPr>
              <a:t>We are getting some good results for our customers. We would love to work with you further.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smtClean="0"/>
          </a:p>
          <a:p>
            <a:r>
              <a:rPr lang="en-US" sz="1400" dirty="0" smtClean="0"/>
              <a:t>Scale Demo – its</a:t>
            </a:r>
            <a:r>
              <a:rPr lang="en-US" sz="1400" baseline="0" dirty="0" smtClean="0"/>
              <a:t> the fastest to stage</a:t>
            </a:r>
          </a:p>
          <a:p>
            <a:r>
              <a:rPr lang="en-US" sz="1400" dirty="0" smtClean="0"/>
              <a:t>Do not go </a:t>
            </a:r>
            <a:r>
              <a:rPr lang="en-US" sz="1400" baseline="0" dirty="0" smtClean="0"/>
              <a:t>too deep into all the features if PCF. </a:t>
            </a:r>
          </a:p>
          <a:p>
            <a:r>
              <a:rPr lang="en-US" sz="1400" baseline="0" dirty="0" smtClean="0"/>
              <a:t>This is an application status overview, we can scale and show high availability</a:t>
            </a:r>
          </a:p>
          <a:p>
            <a:r>
              <a:rPr lang="en-US" sz="1400" baseline="0" dirty="0" smtClean="0"/>
              <a:t>Then do Spring Music via Jenkins</a:t>
            </a:r>
          </a:p>
          <a:p>
            <a:r>
              <a:rPr lang="en-US" sz="1400" baseline="0" dirty="0" smtClean="0"/>
              <a:t>Show Metrics</a:t>
            </a:r>
          </a:p>
          <a:p>
            <a:r>
              <a:rPr lang="en-US" sz="1400" baseline="0" dirty="0" smtClean="0"/>
              <a:t>If time, show </a:t>
            </a:r>
            <a:r>
              <a:rPr lang="en-US" sz="1400" baseline="0" dirty="0" err="1" smtClean="0"/>
              <a:t>Splunk</a:t>
            </a:r>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29</a:t>
            </a:fld>
            <a:endParaRPr lang="en-US" sz="1200">
              <a:solidFill>
                <a:prstClr val="black"/>
              </a:solidFill>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95171" y="2972430"/>
            <a:ext cx="6267560" cy="5793619"/>
          </a:xfrm>
          <a:prstGeom prst="rect">
            <a:avLst/>
          </a:prstGeom>
        </p:spPr>
        <p:txBody>
          <a:bodyPr lIns="90556" tIns="90556" rIns="90556" bIns="90556" anchor="t" anchorCtr="0">
            <a:noAutofit/>
          </a:bodyPr>
          <a:lstStyle/>
          <a:p>
            <a:pPr defTabSz="905713">
              <a:spcBef>
                <a:spcPts val="1189"/>
              </a:spcBef>
              <a:defRPr/>
            </a:pPr>
            <a:r>
              <a:rPr lang="en-US" dirty="0" smtClean="0"/>
              <a:t>Our</a:t>
            </a:r>
            <a:r>
              <a:rPr lang="en-US" baseline="0" dirty="0" smtClean="0"/>
              <a:t> company may be young, but the codebase has developed over many years. Many of the original developers are still at Pivotal.</a:t>
            </a:r>
          </a:p>
          <a:p>
            <a:pPr>
              <a:buClr>
                <a:schemeClr val="tx1"/>
              </a:buClr>
            </a:pPr>
            <a:r>
              <a:rPr lang="en-US" sz="1100" dirty="0">
                <a:latin typeface="Verdana" pitchFamily="34" charset="0"/>
                <a:cs typeface="Arial" pitchFamily="34" charset="0"/>
              </a:rPr>
              <a:t>Cloud Foundry Open source software provides the foundation for the Pivotal Cloud Foundry platform</a:t>
            </a:r>
            <a:r>
              <a:rPr lang="en-US" sz="1100" dirty="0">
                <a:solidFill>
                  <a:schemeClr val="bg2"/>
                </a:solidFill>
              </a:rPr>
              <a:t>. Commercial distribution provides enterprise services, support, docs, certs etc. </a:t>
            </a:r>
          </a:p>
          <a:p>
            <a:pPr defTabSz="905713">
              <a:spcBef>
                <a:spcPts val="1189"/>
              </a:spcBef>
              <a:defRPr/>
            </a:pPr>
            <a:endParaRPr lang="en-US" baseline="0" dirty="0" smtClean="0"/>
          </a:p>
          <a:p>
            <a:pPr defTabSz="905713">
              <a:spcBef>
                <a:spcPts val="1189"/>
              </a:spcBef>
              <a:defRPr/>
            </a:pPr>
            <a:r>
              <a:rPr lang="en-US" baseline="0" dirty="0" smtClean="0"/>
              <a:t>For more differences between </a:t>
            </a:r>
            <a:r>
              <a:rPr lang="en-US" baseline="0" dirty="0" err="1" smtClean="0"/>
              <a:t>Opensource</a:t>
            </a:r>
            <a:r>
              <a:rPr lang="en-US" baseline="0" dirty="0" smtClean="0"/>
              <a:t> and PCF: https://</a:t>
            </a:r>
            <a:r>
              <a:rPr lang="en-US" baseline="0" dirty="0" err="1" smtClean="0"/>
              <a:t>sites.google.com</a:t>
            </a:r>
            <a:r>
              <a:rPr lang="en-US" baseline="0" dirty="0" smtClean="0"/>
              <a:t>/a/</a:t>
            </a:r>
            <a:r>
              <a:rPr lang="en-US" baseline="0" dirty="0" err="1" smtClean="0"/>
              <a:t>pivotal.io</a:t>
            </a:r>
            <a:r>
              <a:rPr lang="en-US" baseline="0" dirty="0" smtClean="0"/>
              <a:t>/inside-pivotal-competitive-intelligence-page/</a:t>
            </a:r>
            <a:r>
              <a:rPr lang="en-US" baseline="0" dirty="0" err="1" smtClean="0"/>
              <a:t>oss</a:t>
            </a:r>
            <a:endParaRPr lang="en-US" baseline="0" dirty="0" smtClean="0"/>
          </a:p>
          <a:p>
            <a:endParaRPr lang="en-US" dirty="0"/>
          </a:p>
        </p:txBody>
      </p:sp>
      <p:sp>
        <p:nvSpPr>
          <p:cNvPr id="178" name="Shape 17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  Our success today is your success five years from now. With the ever expanding innovation gap between companies stuck with the status quo, and those companies pivoting with new practices and technology gaining the market, staying competitive means transforming at the core of the business, and in today’s world this core is not just the technology that runs the datacenter anymore, rather its the software development loop that cradles the market innovations, and the operations loop which enables innovation to flow freely. Achieving agility in </a:t>
            </a:r>
            <a:r>
              <a:rPr lang="en-US" sz="1800" kern="0" baseline="0" dirty="0" err="1" smtClean="0">
                <a:solidFill>
                  <a:srgbClr val="FFFFFF"/>
                </a:solidFill>
                <a:latin typeface="Arial"/>
                <a:ea typeface="Arial"/>
                <a:cs typeface="Arial"/>
                <a:sym typeface="Arial"/>
                <a:rtl val="0"/>
              </a:rPr>
              <a:t>dev</a:t>
            </a:r>
            <a:r>
              <a:rPr lang="en-US" sz="1800" kern="0" baseline="0" dirty="0" smtClean="0">
                <a:solidFill>
                  <a:srgbClr val="FFFFFF"/>
                </a:solidFill>
                <a:latin typeface="Arial"/>
                <a:ea typeface="Arial"/>
                <a:cs typeface="Arial"/>
                <a:sym typeface="Arial"/>
                <a:rtl val="0"/>
              </a:rPr>
              <a:t> and ops is the keystone to success in a rapidly growing technology space increasingly dominated by lean startups.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Ensuring that you are set up to support new (changing) </a:t>
            </a:r>
            <a:r>
              <a:rPr lang="en-US" dirty="0" err="1" smtClean="0"/>
              <a:t>dev</a:t>
            </a:r>
            <a:r>
              <a:rPr lang="en-US" dirty="0" smtClean="0"/>
              <a:t> patterns with architectural and operations patterns that support "cloud native"; does your deploy velocity match your build velocity?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2481978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Companies cant be agile with all the process and overhead to get anything done.</a:t>
            </a: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63022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is your process for standing up </a:t>
            </a:r>
            <a:r>
              <a:rPr lang="en-US" baseline="0" dirty="0" err="1" smtClean="0"/>
              <a:t>dev</a:t>
            </a:r>
            <a:r>
              <a:rPr lang="en-US" baseline="0" dirty="0" smtClean="0"/>
              <a:t>, test, and prod environments?</a:t>
            </a:r>
          </a:p>
          <a:p>
            <a:endParaRPr lang="en-US" dirty="0" smtClean="0"/>
          </a:p>
          <a:p>
            <a:endParaRPr lang="en-US" dirty="0" smtClean="0"/>
          </a:p>
          <a:p>
            <a:r>
              <a:rPr lang="en-US" dirty="0" smtClean="0"/>
              <a:t>Is</a:t>
            </a:r>
            <a:r>
              <a:rPr lang="en-US" baseline="0" dirty="0" smtClean="0"/>
              <a:t> this relevant for their Market?</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1365772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defTabSz="905713">
              <a:spcBef>
                <a:spcPts val="1189"/>
              </a:spcBef>
              <a:defRPr/>
            </a:pPr>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2012147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smtClean="0"/>
          </a:p>
          <a:p>
            <a:endParaRPr lang="en-US" i="1"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t>9</a:t>
            </a:fld>
            <a:endParaRPr lang="en-US"/>
          </a:p>
        </p:txBody>
      </p:sp>
    </p:spTree>
    <p:extLst>
      <p:ext uri="{BB962C8B-B14F-4D97-AF65-F5344CB8AC3E}">
        <p14:creationId xmlns:p14="http://schemas.microsoft.com/office/powerpoint/2010/main" val="2361776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916471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042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50470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6213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72811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075637433"/>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14" r:id="rId4"/>
    <p:sldLayoutId id="2147484120" r:id="rId5"/>
    <p:sldLayoutId id="2147484121" r:id="rId6"/>
    <p:sldLayoutId id="2147484123" r:id="rId7"/>
    <p:sldLayoutId id="2147484124" r:id="rId8"/>
    <p:sldLayoutId id="2147484125" r:id="rId9"/>
    <p:sldLayoutId id="2147484126"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9" Type="http://schemas.openxmlformats.org/officeDocument/2006/relationships/image" Target="../media/image47.jpg"/><Relationship Id="rId20" Type="http://schemas.openxmlformats.org/officeDocument/2006/relationships/image" Target="../media/image58.png"/><Relationship Id="rId21" Type="http://schemas.openxmlformats.org/officeDocument/2006/relationships/image" Target="../media/image59.png"/><Relationship Id="rId22" Type="http://schemas.openxmlformats.org/officeDocument/2006/relationships/image" Target="../media/image60.png"/><Relationship Id="rId23" Type="http://schemas.openxmlformats.org/officeDocument/2006/relationships/comments" Target="../comments/comment1.xml"/><Relationship Id="rId10" Type="http://schemas.openxmlformats.org/officeDocument/2006/relationships/image" Target="../media/image48.png"/><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 Id="rId18" Type="http://schemas.openxmlformats.org/officeDocument/2006/relationships/image" Target="../media/image56.png"/><Relationship Id="rId19"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42.jp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s>
</file>

<file path=ppt/slides/_rels/slide15.xml.rels><?xml version="1.0" encoding="UTF-8" standalone="yes"?>
<Relationships xmlns="http://schemas.openxmlformats.org/package/2006/relationships"><Relationship Id="rId9" Type="http://schemas.openxmlformats.org/officeDocument/2006/relationships/image" Target="../media/image66.png"/><Relationship Id="rId20" Type="http://schemas.openxmlformats.org/officeDocument/2006/relationships/image" Target="../media/image77.png"/><Relationship Id="rId21" Type="http://schemas.openxmlformats.org/officeDocument/2006/relationships/image" Target="../media/image46.png"/><Relationship Id="rId22" Type="http://schemas.openxmlformats.org/officeDocument/2006/relationships/image" Target="../media/image78.png"/><Relationship Id="rId23" Type="http://schemas.openxmlformats.org/officeDocument/2006/relationships/image" Target="../media/image79.jpg"/><Relationship Id="rId24" Type="http://schemas.openxmlformats.org/officeDocument/2006/relationships/image" Target="../media/image47.jpg"/><Relationship Id="rId25" Type="http://schemas.openxmlformats.org/officeDocument/2006/relationships/image" Target="../media/image80.png"/><Relationship Id="rId26" Type="http://schemas.openxmlformats.org/officeDocument/2006/relationships/image" Target="../media/image81.png"/><Relationship Id="rId27" Type="http://schemas.openxmlformats.org/officeDocument/2006/relationships/image" Target="../media/image82.png"/><Relationship Id="rId28" Type="http://schemas.openxmlformats.org/officeDocument/2006/relationships/image" Target="../media/image83.png"/><Relationship Id="rId29" Type="http://schemas.openxmlformats.org/officeDocument/2006/relationships/image" Target="../media/image84.png"/><Relationship Id="rId30" Type="http://schemas.openxmlformats.org/officeDocument/2006/relationships/image" Target="../media/image85.png"/><Relationship Id="rId31" Type="http://schemas.openxmlformats.org/officeDocument/2006/relationships/image" Target="../media/image86.png"/><Relationship Id="rId32" Type="http://schemas.openxmlformats.org/officeDocument/2006/relationships/image" Target="../media/image87.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6" Type="http://schemas.openxmlformats.org/officeDocument/2006/relationships/image" Target="../media/image73.png"/><Relationship Id="rId17" Type="http://schemas.openxmlformats.org/officeDocument/2006/relationships/image" Target="../media/image74.png"/><Relationship Id="rId18" Type="http://schemas.openxmlformats.org/officeDocument/2006/relationships/image" Target="../media/image75.png"/><Relationship Id="rId19" Type="http://schemas.openxmlformats.org/officeDocument/2006/relationships/image" Target="../media/image76.png"/><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78.png"/><Relationship Id="rId5" Type="http://schemas.openxmlformats.org/officeDocument/2006/relationships/image" Target="../media/image47.jpg"/><Relationship Id="rId6" Type="http://schemas.openxmlformats.org/officeDocument/2006/relationships/image" Target="../media/image79.jpg"/><Relationship Id="rId7" Type="http://schemas.openxmlformats.org/officeDocument/2006/relationships/image" Target="../media/image89.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93.jpeg"/><Relationship Id="rId12" Type="http://schemas.openxmlformats.org/officeDocument/2006/relationships/image" Target="../media/image94.png"/><Relationship Id="rId13" Type="http://schemas.openxmlformats.org/officeDocument/2006/relationships/image" Target="../media/image95.png"/><Relationship Id="rId14" Type="http://schemas.openxmlformats.org/officeDocument/2006/relationships/image" Target="../media/image96.emf"/><Relationship Id="rId15"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0.emf"/><Relationship Id="rId4" Type="http://schemas.openxmlformats.org/officeDocument/2006/relationships/image" Target="../media/image88.png"/><Relationship Id="rId5" Type="http://schemas.openxmlformats.org/officeDocument/2006/relationships/image" Target="../media/image78.png"/><Relationship Id="rId6" Type="http://schemas.openxmlformats.org/officeDocument/2006/relationships/image" Target="../media/image47.jpg"/><Relationship Id="rId7" Type="http://schemas.openxmlformats.org/officeDocument/2006/relationships/image" Target="../media/image79.jpg"/><Relationship Id="rId8" Type="http://schemas.openxmlformats.org/officeDocument/2006/relationships/image" Target="../media/image89.png"/><Relationship Id="rId9" Type="http://schemas.openxmlformats.org/officeDocument/2006/relationships/image" Target="../media/image91.emf"/><Relationship Id="rId10"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105.png"/><Relationship Id="rId11"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9" Type="http://schemas.openxmlformats.org/officeDocument/2006/relationships/image" Target="../media/image105.png"/><Relationship Id="rId20" Type="http://schemas.openxmlformats.org/officeDocument/2006/relationships/image" Target="../media/image93.jpeg"/><Relationship Id="rId10" Type="http://schemas.openxmlformats.org/officeDocument/2006/relationships/image" Target="../media/image116.png"/><Relationship Id="rId11" Type="http://schemas.openxmlformats.org/officeDocument/2006/relationships/image" Target="../media/image106.png"/><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png"/><Relationship Id="rId15" Type="http://schemas.openxmlformats.org/officeDocument/2006/relationships/image" Target="../media/image120.png"/><Relationship Id="rId16" Type="http://schemas.openxmlformats.org/officeDocument/2006/relationships/image" Target="../media/image121.png"/><Relationship Id="rId17" Type="http://schemas.openxmlformats.org/officeDocument/2006/relationships/image" Target="../media/image122.png"/><Relationship Id="rId18" Type="http://schemas.openxmlformats.org/officeDocument/2006/relationships/image" Target="../media/image123.png"/><Relationship Id="rId19" Type="http://schemas.openxmlformats.org/officeDocument/2006/relationships/image" Target="../media/image124.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0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46" Type="http://schemas.openxmlformats.org/officeDocument/2006/relationships/image" Target="../media/image168.png"/><Relationship Id="rId47" Type="http://schemas.openxmlformats.org/officeDocument/2006/relationships/image" Target="../media/image169.png"/><Relationship Id="rId48" Type="http://schemas.openxmlformats.org/officeDocument/2006/relationships/image" Target="../media/image170.png"/><Relationship Id="rId49" Type="http://schemas.openxmlformats.org/officeDocument/2006/relationships/image" Target="../media/image171.png"/><Relationship Id="rId20" Type="http://schemas.openxmlformats.org/officeDocument/2006/relationships/image" Target="../media/image142.png"/><Relationship Id="rId21" Type="http://schemas.openxmlformats.org/officeDocument/2006/relationships/image" Target="../media/image143.jpeg"/><Relationship Id="rId22" Type="http://schemas.openxmlformats.org/officeDocument/2006/relationships/image" Target="../media/image144.png"/><Relationship Id="rId23" Type="http://schemas.openxmlformats.org/officeDocument/2006/relationships/image" Target="../media/image145.png"/><Relationship Id="rId24" Type="http://schemas.openxmlformats.org/officeDocument/2006/relationships/image" Target="../media/image146.png"/><Relationship Id="rId25" Type="http://schemas.openxmlformats.org/officeDocument/2006/relationships/image" Target="../media/image147.png"/><Relationship Id="rId26" Type="http://schemas.openxmlformats.org/officeDocument/2006/relationships/image" Target="../media/image148.png"/><Relationship Id="rId27" Type="http://schemas.openxmlformats.org/officeDocument/2006/relationships/image" Target="../media/image149.png"/><Relationship Id="rId28" Type="http://schemas.openxmlformats.org/officeDocument/2006/relationships/image" Target="../media/image150.png"/><Relationship Id="rId29" Type="http://schemas.openxmlformats.org/officeDocument/2006/relationships/image" Target="../media/image151.png"/><Relationship Id="rId50" Type="http://schemas.openxmlformats.org/officeDocument/2006/relationships/image" Target="../media/image172.png"/><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25.jpeg"/><Relationship Id="rId4" Type="http://schemas.openxmlformats.org/officeDocument/2006/relationships/image" Target="../media/image126.png"/><Relationship Id="rId5" Type="http://schemas.openxmlformats.org/officeDocument/2006/relationships/image" Target="../media/image127.png"/><Relationship Id="rId30" Type="http://schemas.openxmlformats.org/officeDocument/2006/relationships/image" Target="../media/image152.png"/><Relationship Id="rId31" Type="http://schemas.openxmlformats.org/officeDocument/2006/relationships/image" Target="../media/image153.png"/><Relationship Id="rId32" Type="http://schemas.openxmlformats.org/officeDocument/2006/relationships/image" Target="../media/image154.png"/><Relationship Id="rId9" Type="http://schemas.openxmlformats.org/officeDocument/2006/relationships/image" Target="../media/image131.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33" Type="http://schemas.openxmlformats.org/officeDocument/2006/relationships/image" Target="../media/image155.png"/><Relationship Id="rId34" Type="http://schemas.openxmlformats.org/officeDocument/2006/relationships/image" Target="../media/image156.png"/><Relationship Id="rId35" Type="http://schemas.openxmlformats.org/officeDocument/2006/relationships/image" Target="../media/image157.png"/><Relationship Id="rId36" Type="http://schemas.openxmlformats.org/officeDocument/2006/relationships/image" Target="../media/image158.png"/><Relationship Id="rId10" Type="http://schemas.openxmlformats.org/officeDocument/2006/relationships/image" Target="../media/image132.jpeg"/><Relationship Id="rId11" Type="http://schemas.openxmlformats.org/officeDocument/2006/relationships/image" Target="../media/image133.emf"/><Relationship Id="rId12" Type="http://schemas.openxmlformats.org/officeDocument/2006/relationships/image" Target="../media/image134.jpeg"/><Relationship Id="rId13" Type="http://schemas.openxmlformats.org/officeDocument/2006/relationships/image" Target="../media/image135.png"/><Relationship Id="rId14" Type="http://schemas.openxmlformats.org/officeDocument/2006/relationships/image" Target="../media/image136.png"/><Relationship Id="rId15" Type="http://schemas.openxmlformats.org/officeDocument/2006/relationships/image" Target="../media/image137.png"/><Relationship Id="rId16" Type="http://schemas.openxmlformats.org/officeDocument/2006/relationships/image" Target="../media/image138.png"/><Relationship Id="rId17" Type="http://schemas.openxmlformats.org/officeDocument/2006/relationships/image" Target="../media/image139.png"/><Relationship Id="rId18" Type="http://schemas.openxmlformats.org/officeDocument/2006/relationships/image" Target="../media/image140.jpeg"/><Relationship Id="rId19" Type="http://schemas.openxmlformats.org/officeDocument/2006/relationships/image" Target="../media/image141.jpeg"/><Relationship Id="rId37" Type="http://schemas.openxmlformats.org/officeDocument/2006/relationships/image" Target="../media/image159.png"/><Relationship Id="rId38" Type="http://schemas.openxmlformats.org/officeDocument/2006/relationships/image" Target="../media/image160.png"/><Relationship Id="rId39" Type="http://schemas.openxmlformats.org/officeDocument/2006/relationships/image" Target="../media/image161.png"/><Relationship Id="rId40" Type="http://schemas.openxmlformats.org/officeDocument/2006/relationships/image" Target="../media/image162.png"/><Relationship Id="rId41" Type="http://schemas.openxmlformats.org/officeDocument/2006/relationships/image" Target="../media/image163.png"/><Relationship Id="rId42" Type="http://schemas.openxmlformats.org/officeDocument/2006/relationships/image" Target="../media/image164.png"/><Relationship Id="rId43" Type="http://schemas.openxmlformats.org/officeDocument/2006/relationships/image" Target="../media/image165.png"/><Relationship Id="rId44" Type="http://schemas.openxmlformats.org/officeDocument/2006/relationships/image" Target="../media/image166.png"/><Relationship Id="rId45" Type="http://schemas.openxmlformats.org/officeDocument/2006/relationships/image" Target="../media/image167.png"/></Relationships>
</file>

<file path=ppt/slides/_rels/slide26.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hyperlink" Target="http://cloud-foundry.meetup.com/" TargetMode="External"/><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1.jpeg"/><Relationship Id="rId4" Type="http://schemas.openxmlformats.org/officeDocument/2006/relationships/image" Target="../media/image182.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78.png"/><Relationship Id="rId5" Type="http://schemas.openxmlformats.org/officeDocument/2006/relationships/image" Target="../media/image47.jpg"/><Relationship Id="rId6" Type="http://schemas.openxmlformats.org/officeDocument/2006/relationships/image" Target="../media/image79.jpg"/><Relationship Id="rId7" Type="http://schemas.openxmlformats.org/officeDocument/2006/relationships/image" Target="../media/image89.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8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10" name="TextBox 9"/>
          <p:cNvSpPr txBox="1"/>
          <p:nvPr/>
        </p:nvSpPr>
        <p:spPr>
          <a:xfrm>
            <a:off x="608228" y="1090242"/>
            <a:ext cx="7664552" cy="2339102"/>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FFFFFF"/>
                </a:solidFill>
                <a:effectLst>
                  <a:outerShdw blurRad="50800" dist="38100" dir="5400000" algn="t" rotWithShape="0">
                    <a:prstClr val="black">
                      <a:alpha val="40000"/>
                    </a:prstClr>
                  </a:outerShdw>
                </a:effectLst>
                <a:cs typeface="Arial"/>
              </a:rPr>
              <a:t>Introduction to </a:t>
            </a:r>
          </a:p>
          <a:p>
            <a:pPr>
              <a:spcAft>
                <a:spcPts val="1200"/>
              </a:spcAft>
            </a:pPr>
            <a:r>
              <a:rPr lang="en-US" sz="4200" b="1" spc="-100" dirty="0" smtClean="0">
                <a:solidFill>
                  <a:schemeClr val="accent2"/>
                </a:solidFill>
                <a:effectLst>
                  <a:outerShdw blurRad="50800" dist="38100" dir="5400000" algn="t" rotWithShape="0">
                    <a:prstClr val="black">
                      <a:alpha val="40000"/>
                    </a:prstClr>
                  </a:outerShdw>
                </a:effectLst>
                <a:cs typeface="Arial"/>
              </a:rPr>
              <a:t>Pivotal Cloud Foundry</a:t>
            </a: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2" name="TextBox 1"/>
          <p:cNvSpPr txBox="1"/>
          <p:nvPr/>
        </p:nvSpPr>
        <p:spPr>
          <a:xfrm>
            <a:off x="608228" y="4103044"/>
            <a:ext cx="4161328" cy="923330"/>
          </a:xfrm>
          <a:prstGeom prst="rect">
            <a:avLst/>
          </a:prstGeom>
          <a:noFill/>
        </p:spPr>
        <p:txBody>
          <a:bodyPr wrap="square" rtlCol="0">
            <a:spAutoFit/>
          </a:bodyPr>
          <a:lstStyle/>
          <a:p>
            <a:r>
              <a:rPr lang="en-US" dirty="0" smtClean="0">
                <a:solidFill>
                  <a:srgbClr val="B3B3B3"/>
                </a:solidFill>
              </a:rPr>
              <a:t>Ben </a:t>
            </a:r>
            <a:r>
              <a:rPr lang="en-US" dirty="0" err="1" smtClean="0">
                <a:solidFill>
                  <a:srgbClr val="B3B3B3"/>
                </a:solidFill>
              </a:rPr>
              <a:t>Bertka</a:t>
            </a:r>
            <a:r>
              <a:rPr lang="en-US" dirty="0" smtClean="0">
                <a:solidFill>
                  <a:srgbClr val="B3B3B3"/>
                </a:solidFill>
              </a:rPr>
              <a:t> / Platform Architect</a:t>
            </a:r>
          </a:p>
          <a:p>
            <a:r>
              <a:rPr lang="en-US" dirty="0" err="1" smtClean="0">
                <a:solidFill>
                  <a:srgbClr val="B3B3B3"/>
                </a:solidFill>
              </a:rPr>
              <a:t>bbertka@pivotal.io</a:t>
            </a:r>
            <a:endParaRPr lang="en-US" dirty="0" smtClean="0">
              <a:solidFill>
                <a:srgbClr val="B3B3B3"/>
              </a:solidFill>
            </a:endParaRPr>
          </a:p>
          <a:p>
            <a:r>
              <a:rPr lang="en-US" dirty="0" smtClean="0">
                <a:solidFill>
                  <a:srgbClr val="B3B3B3"/>
                </a:solidFill>
              </a:rPr>
              <a:t>@P3Geek</a:t>
            </a:r>
            <a:endParaRPr lang="en-US" dirty="0">
              <a:solidFill>
                <a:srgbClr val="B3B3B3"/>
              </a:solidFill>
            </a:endParaRPr>
          </a:p>
        </p:txBody>
      </p:sp>
    </p:spTree>
    <p:extLst>
      <p:ext uri="{BB962C8B-B14F-4D97-AF65-F5344CB8AC3E}">
        <p14:creationId xmlns:p14="http://schemas.microsoft.com/office/powerpoint/2010/main" val="61995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
        <p:nvSpPr>
          <p:cNvPr id="11" name="Title 4"/>
          <p:cNvSpPr>
            <a:spLocks noGrp="1"/>
          </p:cNvSpPr>
          <p:nvPr>
            <p:ph type="title"/>
          </p:nvPr>
        </p:nvSpPr>
        <p:spPr>
          <a:xfrm>
            <a:off x="113722" y="149918"/>
            <a:ext cx="8796928" cy="474445"/>
          </a:xfrm>
        </p:spPr>
        <p:txBody>
          <a:bodyPr/>
          <a:lstStyle/>
          <a:p>
            <a:r>
              <a:rPr lang="en-US" sz="3200" dirty="0" smtClean="0">
                <a:solidFill>
                  <a:schemeClr val="accent1"/>
                </a:solidFill>
              </a:rPr>
              <a:t>What are </a:t>
            </a:r>
            <a:r>
              <a:rPr lang="en-US" sz="3200" dirty="0" err="1" smtClean="0">
                <a:solidFill>
                  <a:srgbClr val="FFFFFF"/>
                </a:solidFill>
              </a:rPr>
              <a:t>Microservices</a:t>
            </a:r>
            <a:r>
              <a:rPr lang="en-US" sz="3200" dirty="0">
                <a:solidFill>
                  <a:srgbClr val="FFFFFF"/>
                </a:solidFill>
              </a:rPr>
              <a:t>?</a:t>
            </a:r>
          </a:p>
        </p:txBody>
      </p:sp>
    </p:spTree>
    <p:extLst>
      <p:ext uri="{BB962C8B-B14F-4D97-AF65-F5344CB8AC3E}">
        <p14:creationId xmlns:p14="http://schemas.microsoft.com/office/powerpoint/2010/main" val="14222373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a:xfrm>
            <a:off x="457200" y="205979"/>
            <a:ext cx="8432800" cy="857400"/>
          </a:xfrm>
          <a:ln>
            <a:noFill/>
          </a:ln>
        </p:spPr>
        <p:txBody>
          <a:bodyPr/>
          <a:lstStyle/>
          <a:p>
            <a:pPr lvl="0"/>
            <a:r>
              <a:rPr lang="en-US" sz="3200" b="0" dirty="0">
                <a:solidFill>
                  <a:srgbClr val="008774"/>
                </a:solidFill>
              </a:rPr>
              <a:t>Trend towards new </a:t>
            </a:r>
            <a:r>
              <a:rPr lang="en-US" sz="3200" b="0" dirty="0" smtClean="0">
                <a:solidFill>
                  <a:schemeClr val="bg1"/>
                </a:solidFill>
              </a:rPr>
              <a:t>Lightweight </a:t>
            </a:r>
            <a:r>
              <a:rPr lang="en-US" sz="3200" dirty="0">
                <a:solidFill>
                  <a:schemeClr val="bg1"/>
                </a:solidFill>
              </a:rPr>
              <a:t>A</a:t>
            </a:r>
            <a:r>
              <a:rPr lang="en-US" sz="3200" b="0" dirty="0" smtClean="0">
                <a:solidFill>
                  <a:schemeClr val="bg1"/>
                </a:solidFill>
              </a:rPr>
              <a:t>rchitectures</a:t>
            </a:r>
            <a:r>
              <a:rPr lang="en-US" sz="3200" b="0" dirty="0">
                <a:solidFill>
                  <a:srgbClr val="008774"/>
                </a:solidFill>
              </a:rPr>
              <a:t/>
            </a:r>
            <a:br>
              <a:rPr lang="en-US" sz="3200" b="0" dirty="0">
                <a:solidFill>
                  <a:srgbClr val="008774"/>
                </a:solidFill>
              </a:rPr>
            </a:br>
            <a:endParaRPr lang="en-US" sz="3200" b="0" dirty="0">
              <a:solidFill>
                <a:srgbClr val="008774"/>
              </a:solidFill>
            </a:endParaRPr>
          </a:p>
        </p:txBody>
      </p:sp>
      <p:grpSp>
        <p:nvGrpSpPr>
          <p:cNvPr id="35" name="Group 34"/>
          <p:cNvGrpSpPr/>
          <p:nvPr/>
        </p:nvGrpSpPr>
        <p:grpSpPr>
          <a:xfrm>
            <a:off x="1006834" y="1376389"/>
            <a:ext cx="7130332" cy="2955641"/>
            <a:chOff x="840154" y="1376389"/>
            <a:chExt cx="7130332" cy="2955641"/>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00110"/>
            </a:xfrm>
            <a:prstGeom prst="rect">
              <a:avLst/>
            </a:prstGeom>
            <a:noFill/>
          </p:spPr>
          <p:txBody>
            <a:bodyPr wrap="square" rtlCol="0">
              <a:spAutoFit/>
            </a:bodyPr>
            <a:lstStyle/>
            <a:p>
              <a:r>
                <a:rPr lang="en-US" sz="2000" dirty="0" smtClean="0">
                  <a:solidFill>
                    <a:schemeClr val="bg1"/>
                  </a:solidFill>
                </a:rPr>
                <a:t>MONOLITHIC/LAYERED</a:t>
              </a:r>
              <a:endParaRPr lang="en-US" sz="2000" dirty="0">
                <a:solidFill>
                  <a:schemeClr val="bg1"/>
                </a:solidFill>
              </a:endParaRPr>
            </a:p>
          </p:txBody>
        </p:sp>
        <p:sp>
          <p:nvSpPr>
            <p:cNvPr id="36" name="TextBox 35"/>
            <p:cNvSpPr txBox="1"/>
            <p:nvPr/>
          </p:nvSpPr>
          <p:spPr>
            <a:xfrm>
              <a:off x="5434708" y="3931920"/>
              <a:ext cx="2235200" cy="369332"/>
            </a:xfrm>
            <a:prstGeom prst="rect">
              <a:avLst/>
            </a:prstGeom>
            <a:noFill/>
          </p:spPr>
          <p:txBody>
            <a:bodyPr wrap="square" rtlCol="0">
              <a:spAutoFit/>
            </a:bodyPr>
            <a:lstStyle/>
            <a:p>
              <a:r>
                <a:rPr lang="en-US" dirty="0" smtClean="0">
                  <a:solidFill>
                    <a:schemeClr val="bg1"/>
                  </a:solidFill>
                </a:rPr>
                <a:t>MICROSERVICES</a:t>
              </a:r>
              <a:endParaRPr lang="en-US" dirty="0">
                <a:solidFill>
                  <a:schemeClr val="bg1"/>
                </a:solidFill>
              </a:endParaRPr>
            </a:p>
          </p:txBody>
        </p:sp>
      </p:grpSp>
      <p:sp>
        <p:nvSpPr>
          <p:cNvPr id="37" name="TextBox 36"/>
          <p:cNvSpPr txBox="1"/>
          <p:nvPr/>
        </p:nvSpPr>
        <p:spPr>
          <a:xfrm>
            <a:off x="1221585" y="1898430"/>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38" name="TextBox 37"/>
          <p:cNvSpPr txBox="1"/>
          <p:nvPr/>
        </p:nvSpPr>
        <p:spPr>
          <a:xfrm>
            <a:off x="1326671" y="809701"/>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Tree>
    <p:extLst>
      <p:ext uri="{BB962C8B-B14F-4D97-AF65-F5344CB8AC3E}">
        <p14:creationId xmlns:p14="http://schemas.microsoft.com/office/powerpoint/2010/main" val="7305589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674317"/>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3252417"/>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3185694"/>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2243035"/>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3208263"/>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2217953"/>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2252641"/>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312434"/>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444140"/>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836433"/>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8" name="TextBox 57"/>
          <p:cNvSpPr txBox="1"/>
          <p:nvPr/>
        </p:nvSpPr>
        <p:spPr>
          <a:xfrm>
            <a:off x="1410759" y="3985563"/>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958390"/>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995350"/>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4" name="Shape 304"/>
          <p:cNvSpPr/>
          <p:nvPr/>
        </p:nvSpPr>
        <p:spPr>
          <a:xfrm>
            <a:off x="4281604" y="3456840"/>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
        <p:nvSpPr>
          <p:cNvPr id="63" name="Title 62"/>
          <p:cNvSpPr>
            <a:spLocks noGrp="1"/>
          </p:cNvSpPr>
          <p:nvPr>
            <p:ph type="title"/>
          </p:nvPr>
        </p:nvSpPr>
        <p:spPr>
          <a:xfrm>
            <a:off x="457200" y="191868"/>
            <a:ext cx="8229600" cy="857400"/>
          </a:xfrm>
        </p:spPr>
        <p:txBody>
          <a:bodyPr/>
          <a:lstStyle/>
          <a:p>
            <a:r>
              <a:rPr lang="en-US" sz="3200" dirty="0" smtClean="0">
                <a:solidFill>
                  <a:schemeClr val="accent1"/>
                </a:solidFill>
              </a:rPr>
              <a:t>Agile </a:t>
            </a:r>
            <a:r>
              <a:rPr lang="en-US" sz="3200" dirty="0" smtClean="0">
                <a:solidFill>
                  <a:schemeClr val="accent1"/>
                </a:solidFill>
              </a:rPr>
              <a:t>Companies </a:t>
            </a:r>
            <a:r>
              <a:rPr lang="en-US" sz="3200" dirty="0" smtClean="0">
                <a:solidFill>
                  <a:schemeClr val="accent1"/>
                </a:solidFill>
              </a:rPr>
              <a:t>use Non-traditional, </a:t>
            </a:r>
            <a:r>
              <a:rPr lang="en-US" sz="3200" dirty="0" smtClean="0">
                <a:solidFill>
                  <a:srgbClr val="FFFFFF"/>
                </a:solidFill>
              </a:rPr>
              <a:t>Modular Approaches </a:t>
            </a:r>
            <a:r>
              <a:rPr lang="en-US" sz="3200" dirty="0" smtClean="0">
                <a:solidFill>
                  <a:srgbClr val="008774"/>
                </a:solidFill>
              </a:rPr>
              <a:t>to Software Systems</a:t>
            </a:r>
            <a:endParaRPr lang="en-US" sz="3200" dirty="0">
              <a:solidFill>
                <a:srgbClr val="008774"/>
              </a:solidFill>
            </a:endParaRPr>
          </a:p>
        </p:txBody>
      </p:sp>
    </p:spTree>
    <p:extLst>
      <p:ext uri="{BB962C8B-B14F-4D97-AF65-F5344CB8AC3E}">
        <p14:creationId xmlns:p14="http://schemas.microsoft.com/office/powerpoint/2010/main" val="30043849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256" name="Shape 256"/>
          <p:cNvSpPr/>
          <p:nvPr/>
        </p:nvSpPr>
        <p:spPr>
          <a:xfrm>
            <a:off x="129400" y="2190400"/>
            <a:ext cx="7203600" cy="867298"/>
          </a:xfrm>
          <a:prstGeom prst="rect">
            <a:avLst/>
          </a:prstGeom>
          <a:noFill/>
          <a:ln w="12700" cap="flat" cmpd="sng">
            <a:solidFill>
              <a:srgbClr val="FF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58" name="Shape 258"/>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PUBLIC CLOUD</a:t>
            </a:r>
          </a:p>
        </p:txBody>
      </p:sp>
      <p:sp>
        <p:nvSpPr>
          <p:cNvPr id="259" name="Shape 259"/>
          <p:cNvSpPr txBox="1"/>
          <p:nvPr/>
        </p:nvSpPr>
        <p:spPr>
          <a:xfrm>
            <a:off x="4935750"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AWS </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Azure</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GCP</a:t>
            </a:r>
            <a:endParaRPr lang="en" sz="800" b="0" i="0" u="none" strike="noStrike" cap="none" dirty="0">
              <a:solidFill>
                <a:srgbClr val="000000"/>
              </a:solidFill>
              <a:latin typeface="Arial"/>
              <a:ea typeface="Arial"/>
              <a:cs typeface="Arial"/>
              <a:sym typeface="Arial"/>
            </a:endParaRPr>
          </a:p>
        </p:txBody>
      </p:sp>
      <p:sp>
        <p:nvSpPr>
          <p:cNvPr id="260" name="Shape 260"/>
          <p:cNvSpPr txBox="1"/>
          <p:nvPr/>
        </p:nvSpPr>
        <p:spPr>
          <a:xfrm>
            <a:off x="2170625"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vSphere 	</a:t>
            </a:r>
            <a:r>
              <a:rPr lang="en" sz="800" b="0" i="0" u="none" strike="noStrike" cap="none" dirty="0" smtClean="0">
                <a:solidFill>
                  <a:srgbClr val="000000"/>
                </a:solidFill>
                <a:latin typeface="Arial"/>
                <a:ea typeface="Arial"/>
                <a:cs typeface="Arial"/>
                <a:sym typeface="Arial"/>
              </a:rPr>
              <a:t>OpenStack</a:t>
            </a:r>
            <a:endParaRPr lang="en" sz="800" b="0" i="0" u="none" strike="noStrike" cap="none" dirty="0">
              <a:solidFill>
                <a:srgbClr val="000000"/>
              </a:solidFill>
              <a:latin typeface="Arial"/>
              <a:ea typeface="Arial"/>
              <a:cs typeface="Arial"/>
              <a:sym typeface="Arial"/>
            </a:endParaRPr>
          </a:p>
        </p:txBody>
      </p:sp>
      <p:sp>
        <p:nvSpPr>
          <p:cNvPr id="261" name="Shape 261"/>
          <p:cNvSpPr txBox="1"/>
          <p:nvPr/>
        </p:nvSpPr>
        <p:spPr>
          <a:xfrm>
            <a:off x="53197" y="-10450"/>
            <a:ext cx="7240803" cy="380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US" sz="1400" b="1" i="0" u="none" strike="noStrike" cap="none" dirty="0" smtClean="0">
                <a:solidFill>
                  <a:srgbClr val="008774"/>
                </a:solidFill>
                <a:latin typeface="Arial"/>
                <a:ea typeface="Arial"/>
                <a:cs typeface="Arial"/>
                <a:sym typeface="Arial"/>
              </a:rPr>
              <a:t>Evolving </a:t>
            </a:r>
            <a:r>
              <a:rPr lang="en-US" sz="1400" b="1" dirty="0" smtClean="0">
                <a:solidFill>
                  <a:srgbClr val="008774"/>
                </a:solidFill>
                <a:latin typeface="Arial"/>
                <a:ea typeface="Arial"/>
                <a:cs typeface="Arial"/>
                <a:sym typeface="Arial"/>
              </a:rPr>
              <a:t>to a </a:t>
            </a:r>
            <a:r>
              <a:rPr lang="en-US" sz="1400" b="1" i="0" u="none" strike="noStrike" cap="none" dirty="0" err="1" smtClean="0">
                <a:solidFill>
                  <a:srgbClr val="008774"/>
                </a:solidFill>
                <a:latin typeface="Arial"/>
                <a:ea typeface="Arial"/>
                <a:cs typeface="Arial"/>
                <a:sym typeface="Arial"/>
              </a:rPr>
              <a:t>Microservice</a:t>
            </a:r>
            <a:r>
              <a:rPr lang="en-US" sz="1400" b="1" i="0" u="none" strike="noStrike" cap="none" dirty="0" smtClean="0">
                <a:solidFill>
                  <a:srgbClr val="008774"/>
                </a:solidFill>
                <a:latin typeface="Arial"/>
                <a:ea typeface="Arial"/>
                <a:cs typeface="Arial"/>
                <a:sym typeface="Arial"/>
              </a:rPr>
              <a:t> Strategy with </a:t>
            </a:r>
            <a:r>
              <a:rPr lang="en" sz="1400" b="1" i="0" u="none" strike="noStrike" cap="none" dirty="0" smtClean="0">
                <a:solidFill>
                  <a:srgbClr val="008774"/>
                </a:solidFill>
                <a:latin typeface="Arial"/>
                <a:ea typeface="Arial"/>
                <a:cs typeface="Arial"/>
                <a:sym typeface="Arial"/>
              </a:rPr>
              <a:t>Cloud </a:t>
            </a:r>
            <a:r>
              <a:rPr lang="en-US" sz="1400" b="1" i="0" u="none" strike="noStrike" cap="none" dirty="0" smtClean="0">
                <a:solidFill>
                  <a:srgbClr val="008774"/>
                </a:solidFill>
                <a:latin typeface="Arial"/>
                <a:ea typeface="Arial"/>
                <a:cs typeface="Arial"/>
                <a:sym typeface="Arial"/>
              </a:rPr>
              <a:t>Native </a:t>
            </a:r>
            <a:r>
              <a:rPr lang="en" sz="1400" b="1" i="0" u="none" strike="noStrike" cap="none" dirty="0" smtClean="0">
                <a:solidFill>
                  <a:srgbClr val="008774"/>
                </a:solidFill>
                <a:latin typeface="Arial"/>
                <a:ea typeface="Arial"/>
                <a:cs typeface="Arial"/>
                <a:sym typeface="Arial"/>
              </a:rPr>
              <a:t>Architecture </a:t>
            </a:r>
            <a:r>
              <a:rPr lang="en" sz="1400" b="1" i="0" u="none" strike="noStrike" cap="none" dirty="0">
                <a:solidFill>
                  <a:srgbClr val="008774"/>
                </a:solidFill>
                <a:latin typeface="Arial"/>
                <a:ea typeface="Arial"/>
                <a:cs typeface="Arial"/>
                <a:sym typeface="Arial"/>
              </a:rPr>
              <a:t>(Ecosystem)</a:t>
            </a:r>
          </a:p>
        </p:txBody>
      </p:sp>
      <p:sp>
        <p:nvSpPr>
          <p:cNvPr id="262" name="Shape 262"/>
          <p:cNvSpPr txBox="1">
            <a:spLocks noGrp="1"/>
          </p:cNvSpPr>
          <p:nvPr>
            <p:ph type="subTitle" idx="1"/>
          </p:nvPr>
        </p:nvSpPr>
        <p:spPr>
          <a:xfrm>
            <a:off x="1764425" y="41196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63" name="Shape 263"/>
          <p:cNvSpPr txBox="1">
            <a:spLocks noGrp="1"/>
          </p:cNvSpPr>
          <p:nvPr>
            <p:ph type="subTitle" idx="1"/>
          </p:nvPr>
        </p:nvSpPr>
        <p:spPr>
          <a:xfrm>
            <a:off x="1785550" y="2223725"/>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Java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Python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4" name="Shape 264"/>
          <p:cNvSpPr txBox="1">
            <a:spLocks noGrp="1"/>
          </p:cNvSpPr>
          <p:nvPr>
            <p:ph type="subTitle" idx="1"/>
          </p:nvPr>
        </p:nvSpPr>
        <p:spPr>
          <a:xfrm>
            <a:off x="1764425" y="36232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65" name="Shape 265"/>
          <p:cNvSpPr txBox="1">
            <a:spLocks noGrp="1"/>
          </p:cNvSpPr>
          <p:nvPr>
            <p:ph type="subTitle" idx="1"/>
          </p:nvPr>
        </p:nvSpPr>
        <p:spPr>
          <a:xfrm>
            <a:off x="1773460"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6" name="Shape 266"/>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7" name="Shape 267"/>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DATA MICROSERVICES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Spring Cloud DataFlow</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Storm</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Fink/NiFi</a:t>
            </a:r>
          </a:p>
        </p:txBody>
      </p:sp>
      <p:sp>
        <p:nvSpPr>
          <p:cNvPr id="268" name="Shape 268"/>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9" name="Shape 269"/>
          <p:cNvSpPr txBox="1">
            <a:spLocks noGrp="1"/>
          </p:cNvSpPr>
          <p:nvPr>
            <p:ph type="subTitle" idx="1"/>
          </p:nvPr>
        </p:nvSpPr>
        <p:spPr>
          <a:xfrm>
            <a:off x="6076225"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Zuul (client side)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0" name="Shape 270"/>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DATABASES AND DATA </a:t>
            </a:r>
            <a:r>
              <a:rPr lang="en" sz="900" b="1" i="0" u="none" strike="noStrike" cap="none" dirty="0" smtClean="0">
                <a:solidFill>
                  <a:schemeClr val="dk2"/>
                </a:solidFill>
                <a:latin typeface="Arial"/>
                <a:ea typeface="Arial"/>
                <a:cs typeface="Arial"/>
                <a:sym typeface="Arial"/>
              </a:rPr>
              <a:t>MANAGEMENT</a:t>
            </a:r>
            <a:endParaRPr sz="600" b="0" i="0" u="none" strike="noStrike" cap="none" dirty="0">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Traditional RDBMS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Oracle	MySQL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SQL Server</a:t>
            </a:r>
          </a:p>
          <a:p>
            <a:pPr marL="0" marR="0" lvl="0" indent="0" algn="l" rtl="0">
              <a:lnSpc>
                <a:spcPct val="100000"/>
              </a:lnSpc>
              <a:spcBef>
                <a:spcPts val="0"/>
              </a:spcBef>
              <a:spcAft>
                <a:spcPts val="0"/>
              </a:spcAft>
              <a:buClr>
                <a:schemeClr val="dk2"/>
              </a:buClr>
              <a:buSzPct val="25000"/>
              <a:buFont typeface="Arial"/>
              <a:buNone/>
            </a:pPr>
            <a:endParaRPr sz="6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NoSQL datastores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MongoDB	    Cassandra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smtClean="0">
                <a:solidFill>
                  <a:schemeClr val="dk2"/>
                </a:solidFill>
                <a:latin typeface="Arial"/>
                <a:ea typeface="Arial"/>
                <a:cs typeface="Arial"/>
                <a:sym typeface="Arial"/>
              </a:rPr>
              <a:t>Couchbase</a:t>
            </a:r>
            <a:endParaRPr lang="en-US" sz="800" b="0" i="0" u="none" strike="noStrike" cap="none" dirty="0" smtClean="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Cache and IMDG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smtClean="0">
                <a:solidFill>
                  <a:schemeClr val="dk2"/>
                </a:solidFill>
                <a:latin typeface="Arial"/>
                <a:ea typeface="Arial"/>
                <a:cs typeface="Arial"/>
                <a:sym typeface="Arial"/>
              </a:rPr>
              <a:t>Gemfire</a:t>
            </a:r>
            <a:r>
              <a:rPr lang="en-US" sz="800" b="0" i="0" u="none" strike="noStrike" cap="none" dirty="0" smtClean="0">
                <a:solidFill>
                  <a:schemeClr val="dk2"/>
                </a:solidFill>
                <a:latin typeface="Arial"/>
                <a:ea typeface="Arial"/>
                <a:cs typeface="Arial"/>
                <a:sym typeface="Arial"/>
              </a:rPr>
              <a:t>    </a:t>
            </a:r>
            <a:r>
              <a:rPr lang="en" sz="800" b="0" i="0" u="none" strike="noStrike" cap="none" dirty="0" smtClean="0">
                <a:solidFill>
                  <a:schemeClr val="dk2"/>
                </a:solidFill>
                <a:latin typeface="Arial"/>
                <a:ea typeface="Arial"/>
                <a:cs typeface="Arial"/>
                <a:sym typeface="Arial"/>
              </a:rPr>
              <a:t>Coherence</a:t>
            </a:r>
            <a:endParaRPr lang="en" sz="800" b="0" i="0" u="none" strike="noStrike" cap="none" dirty="0">
              <a:solidFill>
                <a:schemeClr val="dk2"/>
              </a:solidFill>
              <a:latin typeface="Arial"/>
              <a:ea typeface="Arial"/>
              <a:cs typeface="Arial"/>
              <a:sym typeface="Arial"/>
            </a:endParaRPr>
          </a:p>
        </p:txBody>
      </p:sp>
      <p:sp>
        <p:nvSpPr>
          <p:cNvPr id="271" name="Shape 271"/>
          <p:cNvSpPr txBox="1">
            <a:spLocks noGrp="1"/>
          </p:cNvSpPr>
          <p:nvPr>
            <p:ph type="subTitle" idx="1"/>
          </p:nvPr>
        </p:nvSpPr>
        <p:spPr>
          <a:xfrm>
            <a:off x="3272575" y="22187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72" name="Shape 272"/>
          <p:cNvSpPr txBox="1">
            <a:spLocks noGrp="1"/>
          </p:cNvSpPr>
          <p:nvPr>
            <p:ph type="subTitle" idx="1"/>
          </p:nvPr>
        </p:nvSpPr>
        <p:spPr>
          <a:xfrm>
            <a:off x="1765075" y="394325"/>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Github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Gitlab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SVN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3" name="Shape 273"/>
          <p:cNvSpPr txBox="1">
            <a:spLocks noGrp="1"/>
          </p:cNvSpPr>
          <p:nvPr>
            <p:ph type="subTitle" idx="1"/>
          </p:nvPr>
        </p:nvSpPr>
        <p:spPr>
          <a:xfrm>
            <a:off x="1770749" y="13206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DEVELOPMENT FRAMEWORKS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Spring / SCS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Entity Framework</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Micro</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4" name="Shape 274"/>
          <p:cNvSpPr txBox="1">
            <a:spLocks noGrp="1"/>
          </p:cNvSpPr>
          <p:nvPr>
            <p:ph type="subTitle" idx="1"/>
          </p:nvPr>
        </p:nvSpPr>
        <p:spPr>
          <a:xfrm>
            <a:off x="3270425" y="131070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APIGee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Mashery</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5" name="Shape 275"/>
          <p:cNvSpPr txBox="1">
            <a:spLocks noGrp="1"/>
          </p:cNvSpPr>
          <p:nvPr>
            <p:ph type="subTitle" idx="1"/>
          </p:nvPr>
        </p:nvSpPr>
        <p:spPr>
          <a:xfrm>
            <a:off x="4770100" y="39425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OAuth</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UAA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LDAP</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Kerberos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SSL/TLS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PCI</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HIPAA/HL7</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6" name="Shape 276"/>
          <p:cNvSpPr txBox="1">
            <a:spLocks noGrp="1"/>
          </p:cNvSpPr>
          <p:nvPr>
            <p:ph type="subTitle" idx="1"/>
          </p:nvPr>
        </p:nvSpPr>
        <p:spPr>
          <a:xfrm>
            <a:off x="6065500" y="39440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Collection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Dashboards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Alerts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7" name="Shape 277"/>
          <p:cNvSpPr txBox="1"/>
          <p:nvPr/>
        </p:nvSpPr>
        <p:spPr>
          <a:xfrm>
            <a:off x="3186150" y="427857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BOSH / Cloud Foundry </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Chef</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Puppet</a:t>
            </a:r>
            <a:r>
              <a:rPr lang="en" sz="800" b="0" i="0" u="none" strike="noStrike" cap="none" dirty="0">
                <a:solidFill>
                  <a:srgbClr val="000000"/>
                </a:solidFill>
                <a:latin typeface="Arial"/>
                <a:ea typeface="Arial"/>
                <a:cs typeface="Arial"/>
                <a:sym typeface="Arial"/>
              </a:rPr>
              <a:t>	   Ansible     </a:t>
            </a:r>
            <a:r>
              <a:rPr lang="en" sz="800" b="0" i="0" u="none" strike="noStrike" cap="none" dirty="0" smtClean="0">
                <a:solidFill>
                  <a:srgbClr val="000000"/>
                </a:solidFill>
                <a:latin typeface="Arial"/>
                <a:ea typeface="Arial"/>
                <a:cs typeface="Arial"/>
                <a:sym typeface="Arial"/>
              </a:rPr>
              <a:t>SaltStack</a:t>
            </a:r>
            <a:r>
              <a:rPr lang="en" sz="800" b="0" i="0" u="none" strike="noStrike" cap="none" dirty="0" smtClean="0">
                <a:solidFill>
                  <a:schemeClr val="dk1"/>
                </a:solidFill>
                <a:latin typeface="Arial"/>
                <a:ea typeface="Arial"/>
                <a:cs typeface="Arial"/>
                <a:sym typeface="Arial"/>
              </a:rPr>
              <a:t> </a:t>
            </a:r>
            <a:r>
              <a:rPr lang="en-US" sz="800" b="0" i="0" u="none" strike="noStrike" cap="none" dirty="0" smtClean="0">
                <a:solidFill>
                  <a:schemeClr val="dk1"/>
                </a:solidFill>
                <a:latin typeface="Arial"/>
                <a:ea typeface="Arial"/>
                <a:cs typeface="Arial"/>
                <a:sym typeface="Arial"/>
              </a:rPr>
              <a:t>    </a:t>
            </a:r>
            <a:r>
              <a:rPr lang="en" sz="800" b="0" i="0" u="none" strike="noStrike" cap="none" dirty="0" smtClean="0">
                <a:solidFill>
                  <a:schemeClr val="dk1"/>
                </a:solidFill>
                <a:latin typeface="Arial"/>
                <a:ea typeface="Arial"/>
                <a:cs typeface="Arial"/>
                <a:sym typeface="Arial"/>
              </a:rPr>
              <a:t>Mesos</a:t>
            </a:r>
            <a:endParaRPr lang="en" sz="800" b="0" i="0" u="none" strike="noStrike" cap="none" dirty="0">
              <a:solidFill>
                <a:schemeClr val="dk1"/>
              </a:solidFill>
              <a:latin typeface="Arial"/>
              <a:ea typeface="Arial"/>
              <a:cs typeface="Arial"/>
              <a:sym typeface="Arial"/>
            </a:endParaRPr>
          </a:p>
        </p:txBody>
      </p:sp>
      <p:sp>
        <p:nvSpPr>
          <p:cNvPr id="278" name="Shape 278"/>
          <p:cNvSpPr txBox="1"/>
          <p:nvPr/>
        </p:nvSpPr>
        <p:spPr>
          <a:xfrm>
            <a:off x="3258750" y="374102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Cloud Foundry </a:t>
            </a:r>
            <a:r>
              <a:rPr lang="en" sz="800" b="0" i="0" u="none" strike="noStrike" cap="none" dirty="0" smtClean="0">
                <a:solidFill>
                  <a:srgbClr val="000000"/>
                </a:solidFill>
                <a:latin typeface="Arial"/>
                <a:ea typeface="Arial"/>
                <a:cs typeface="Arial"/>
                <a:sym typeface="Arial"/>
              </a:rPr>
              <a:t>Runtime</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Kubernete</a:t>
            </a:r>
            <a:r>
              <a:rPr lang="en-US" sz="800" b="0" i="0" u="none" strike="noStrike" cap="none" dirty="0" smtClean="0">
                <a:solidFill>
                  <a:srgbClr val="000000"/>
                </a:solidFill>
                <a:latin typeface="Arial"/>
                <a:ea typeface="Arial"/>
                <a:cs typeface="Arial"/>
                <a:sym typeface="Arial"/>
              </a:rPr>
              <a:t>s        </a:t>
            </a:r>
            <a:r>
              <a:rPr lang="en" sz="800" b="0" i="0" u="none" strike="noStrike" cap="none" dirty="0" smtClean="0">
                <a:solidFill>
                  <a:srgbClr val="000000"/>
                </a:solidFill>
                <a:latin typeface="Arial"/>
                <a:ea typeface="Arial"/>
                <a:cs typeface="Arial"/>
                <a:sym typeface="Arial"/>
              </a:rPr>
              <a:t>Swar</a:t>
            </a:r>
            <a:r>
              <a:rPr lang="en-US" sz="800" dirty="0" smtClean="0"/>
              <a:t>m       </a:t>
            </a:r>
            <a:r>
              <a:rPr lang="en" sz="800" b="0" i="0" u="none" strike="noStrike" cap="none" dirty="0" smtClean="0">
                <a:solidFill>
                  <a:srgbClr val="000000"/>
                </a:solidFill>
                <a:latin typeface="Arial"/>
                <a:ea typeface="Arial"/>
                <a:cs typeface="Arial"/>
                <a:sym typeface="Arial"/>
              </a:rPr>
              <a:t>Marathon</a:t>
            </a:r>
            <a:r>
              <a:rPr lang="en-US" sz="800" b="0" i="0" u="none" strike="noStrike" cap="none" dirty="0" smtClean="0">
                <a:solidFill>
                  <a:srgbClr val="000000"/>
                </a:solidFill>
                <a:latin typeface="Arial"/>
                <a:ea typeface="Arial"/>
                <a:cs typeface="Arial"/>
                <a:sym typeface="Arial"/>
              </a:rPr>
              <a:t>         </a:t>
            </a:r>
            <a:r>
              <a:rPr lang="en-US" sz="800" dirty="0" smtClean="0"/>
              <a:t> </a:t>
            </a:r>
            <a:r>
              <a:rPr lang="en" sz="800" b="0" i="0" u="none" strike="noStrike" cap="none" dirty="0" smtClean="0">
                <a:solidFill>
                  <a:srgbClr val="000000"/>
                </a:solidFill>
                <a:latin typeface="Arial"/>
                <a:ea typeface="Arial"/>
                <a:cs typeface="Arial"/>
                <a:sym typeface="Arial"/>
              </a:rPr>
              <a:t>ECS</a:t>
            </a:r>
            <a:r>
              <a:rPr lang="en" sz="800" b="0" i="0" u="none" strike="noStrike" cap="none" dirty="0" smtClean="0">
                <a:solidFill>
                  <a:schemeClr val="dk1"/>
                </a:solidFill>
                <a:latin typeface="Arial"/>
                <a:ea typeface="Arial"/>
                <a:cs typeface="Arial"/>
                <a:sym typeface="Arial"/>
              </a:rPr>
              <a:t> </a:t>
            </a:r>
            <a:endParaRPr lang="en" sz="800" b="0" i="0" u="none" strike="noStrike" cap="none" dirty="0">
              <a:solidFill>
                <a:schemeClr val="dk1"/>
              </a:solidFill>
              <a:latin typeface="Arial"/>
              <a:ea typeface="Arial"/>
              <a:cs typeface="Arial"/>
              <a:sym typeface="Arial"/>
            </a:endParaRPr>
          </a:p>
        </p:txBody>
      </p:sp>
      <p:sp>
        <p:nvSpPr>
          <p:cNvPr id="279" name="Shape 279"/>
          <p:cNvSpPr txBox="1"/>
          <p:nvPr/>
        </p:nvSpPr>
        <p:spPr>
          <a:xfrm>
            <a:off x="2410500" y="3287350"/>
            <a:ext cx="2294098"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Garden </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Docker</a:t>
            </a:r>
            <a:r>
              <a:rPr lang="en-US" sz="800" dirty="0" smtClean="0"/>
              <a:t>       </a:t>
            </a:r>
            <a:r>
              <a:rPr lang="en" sz="800" b="0" i="0" u="none" strike="noStrike" cap="none" dirty="0" smtClean="0">
                <a:solidFill>
                  <a:srgbClr val="000000"/>
                </a:solidFill>
                <a:latin typeface="Arial"/>
                <a:ea typeface="Arial"/>
                <a:cs typeface="Arial"/>
                <a:sym typeface="Arial"/>
              </a:rPr>
              <a:t>runC</a:t>
            </a:r>
            <a:endParaRPr lang="en" sz="800" b="0" i="0" u="none" strike="noStrike" cap="none" dirty="0">
              <a:solidFill>
                <a:srgbClr val="000000"/>
              </a:solidFill>
              <a:latin typeface="Arial"/>
              <a:ea typeface="Arial"/>
              <a:cs typeface="Arial"/>
              <a:sym typeface="Arial"/>
            </a:endParaRPr>
          </a:p>
        </p:txBody>
      </p:sp>
      <p:sp>
        <p:nvSpPr>
          <p:cNvPr id="280" name="Shape 280"/>
          <p:cNvSpPr txBox="1"/>
          <p:nvPr/>
        </p:nvSpPr>
        <p:spPr>
          <a:xfrm>
            <a:off x="5610075" y="3287350"/>
            <a:ext cx="1877400"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Kafka	</a:t>
            </a:r>
            <a:r>
              <a:rPr lang="en" sz="800" b="0" i="0" u="none" strike="noStrike" cap="none" dirty="0" smtClean="0">
                <a:solidFill>
                  <a:srgbClr val="000000"/>
                </a:solidFill>
                <a:latin typeface="Arial"/>
                <a:ea typeface="Arial"/>
                <a:cs typeface="Arial"/>
                <a:sym typeface="Arial"/>
              </a:rPr>
              <a:t>RabbitMQ</a:t>
            </a:r>
            <a:endParaRPr lang="en" sz="800" b="0" i="0" u="none" strike="noStrike" cap="none" dirty="0">
              <a:solidFill>
                <a:srgbClr val="000000"/>
              </a:solidFill>
              <a:latin typeface="Arial"/>
              <a:ea typeface="Arial"/>
              <a:cs typeface="Arial"/>
              <a:sym typeface="Arial"/>
            </a:endParaRPr>
          </a:p>
        </p:txBody>
      </p:sp>
      <p:sp>
        <p:nvSpPr>
          <p:cNvPr id="281" name="Shape 281"/>
          <p:cNvSpPr txBox="1"/>
          <p:nvPr/>
        </p:nvSpPr>
        <p:spPr>
          <a:xfrm>
            <a:off x="2502700" y="2433510"/>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Ruby</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Go</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*.JS</a:t>
            </a:r>
          </a:p>
        </p:txBody>
      </p:sp>
      <p:grpSp>
        <p:nvGrpSpPr>
          <p:cNvPr id="282" name="Shape 282"/>
          <p:cNvGrpSpPr/>
          <p:nvPr/>
        </p:nvGrpSpPr>
        <p:grpSpPr>
          <a:xfrm>
            <a:off x="37452" y="2156596"/>
            <a:ext cx="186455" cy="176645"/>
            <a:chOff x="8317600" y="1296225"/>
            <a:chExt cx="255000" cy="287698"/>
          </a:xfrm>
        </p:grpSpPr>
        <p:sp>
          <p:nvSpPr>
            <p:cNvPr id="283" name="Shape 283"/>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84" name="Shape 284"/>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285" name="Shape 285"/>
          <p:cNvSpPr txBox="1"/>
          <p:nvPr/>
        </p:nvSpPr>
        <p:spPr>
          <a:xfrm>
            <a:off x="3932579" y="2571725"/>
            <a:ext cx="7493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chemeClr val="bg2"/>
                </a:solidFill>
                <a:latin typeface="Arial"/>
                <a:ea typeface="Arial"/>
                <a:cs typeface="Arial"/>
                <a:sym typeface="Arial"/>
              </a:rPr>
              <a:t>Zookeeper</a:t>
            </a:r>
          </a:p>
          <a:p>
            <a:pPr marL="0" marR="0" lvl="0" indent="0" algn="l" rtl="0">
              <a:lnSpc>
                <a:spcPct val="100000"/>
              </a:lnSpc>
              <a:spcBef>
                <a:spcPts val="0"/>
              </a:spcBef>
              <a:spcAft>
                <a:spcPts val="0"/>
              </a:spcAft>
              <a:buClr>
                <a:srgbClr val="000000"/>
              </a:buClr>
              <a:buFont typeface="Arial"/>
              <a:buNone/>
            </a:pPr>
            <a:endParaRPr sz="800" b="0" i="0" u="none" strike="noStrike" cap="none" dirty="0">
              <a:solidFill>
                <a:srgbClr val="000000"/>
              </a:solidFill>
              <a:latin typeface="Arial"/>
              <a:ea typeface="Arial"/>
              <a:cs typeface="Arial"/>
              <a:sym typeface="Arial"/>
            </a:endParaRPr>
          </a:p>
        </p:txBody>
      </p:sp>
      <p:sp>
        <p:nvSpPr>
          <p:cNvPr id="286" name="Shape 286"/>
          <p:cNvSpPr txBox="1">
            <a:spLocks noGrp="1"/>
          </p:cNvSpPr>
          <p:nvPr>
            <p:ph type="subTitle" idx="1"/>
          </p:nvPr>
        </p:nvSpPr>
        <p:spPr>
          <a:xfrm>
            <a:off x="3259075" y="394400"/>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Jenkins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Concourse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Artifactory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87" name="Shape 287"/>
          <p:cNvSpPr txBox="1"/>
          <p:nvPr/>
        </p:nvSpPr>
        <p:spPr>
          <a:xfrm>
            <a:off x="4031250" y="595412"/>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Spinaker</a:t>
            </a: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88" name="Shape 288"/>
          <p:cNvSpPr txBox="1">
            <a:spLocks noGrp="1"/>
          </p:cNvSpPr>
          <p:nvPr>
            <p:ph type="subTitle" idx="1"/>
          </p:nvPr>
        </p:nvSpPr>
        <p:spPr>
          <a:xfrm>
            <a:off x="161325" y="4119600"/>
            <a:ext cx="1559999" cy="9587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Intelligent Routing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Network Segmentation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Firewalls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89" name="Shape 289"/>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&amp; LOGGING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Log Aggregation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Thresholds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Metering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90" name="Shape 290"/>
          <p:cNvSpPr txBox="1"/>
          <p:nvPr/>
        </p:nvSpPr>
        <p:spPr>
          <a:xfrm>
            <a:off x="7594551" y="1829267"/>
            <a:ext cx="1427154" cy="73191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 sz="1000" b="0" i="0" u="none" strike="noStrike" cap="none" dirty="0">
                <a:solidFill>
                  <a:srgbClr val="000000"/>
                </a:solidFill>
                <a:latin typeface="Arial"/>
                <a:ea typeface="Arial"/>
                <a:cs typeface="Arial"/>
                <a:sym typeface="Arial"/>
              </a:rPr>
              <a:t>What does it take to deploy and operate ALL this at </a:t>
            </a:r>
            <a:r>
              <a:rPr lang="en" sz="1000" b="0" i="0" u="none" strike="noStrike" cap="none" dirty="0" smtClean="0">
                <a:solidFill>
                  <a:srgbClr val="000000"/>
                </a:solidFill>
                <a:latin typeface="Arial"/>
                <a:ea typeface="Arial"/>
                <a:cs typeface="Arial"/>
                <a:sym typeface="Arial"/>
              </a:rPr>
              <a:t>SCALE</a:t>
            </a:r>
            <a:endParaRPr lang="en" sz="1000" b="0" i="0" u="none" strike="noStrike" cap="none" dirty="0">
              <a:solidFill>
                <a:srgbClr val="000000"/>
              </a:solidFill>
              <a:latin typeface="Arial"/>
              <a:ea typeface="Arial"/>
              <a:cs typeface="Arial"/>
              <a:sym typeface="Arial"/>
            </a:endParaRPr>
          </a:p>
        </p:txBody>
      </p:sp>
      <p:sp>
        <p:nvSpPr>
          <p:cNvPr id="291" name="Shape 291"/>
          <p:cNvSpPr txBox="1"/>
          <p:nvPr/>
        </p:nvSpPr>
        <p:spPr>
          <a:xfrm>
            <a:off x="7594550" y="2827073"/>
            <a:ext cx="1427155" cy="796127"/>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 sz="1000" b="0" i="0" u="none" strike="noStrike" cap="none" dirty="0">
                <a:solidFill>
                  <a:srgbClr val="000000"/>
                </a:solidFill>
                <a:latin typeface="Arial"/>
                <a:ea typeface="Arial"/>
                <a:cs typeface="Arial"/>
                <a:sym typeface="Arial"/>
              </a:rPr>
              <a:t>Where should your best developers focus to maximise BUSINESS VALUE? </a:t>
            </a:r>
          </a:p>
        </p:txBody>
      </p:sp>
      <p:sp>
        <p:nvSpPr>
          <p:cNvPr id="292" name="Shape 292"/>
          <p:cNvSpPr/>
          <p:nvPr/>
        </p:nvSpPr>
        <p:spPr>
          <a:xfrm>
            <a:off x="7359050" y="296275"/>
            <a:ext cx="235500" cy="48167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48004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0"/>
        <p:cNvGrpSpPr/>
        <p:nvPr/>
      </p:nvGrpSpPr>
      <p:grpSpPr>
        <a:xfrm>
          <a:off x="0" y="0"/>
          <a:ext cx="0" cy="0"/>
          <a:chOff x="0" y="0"/>
          <a:chExt cx="0" cy="0"/>
        </a:xfrm>
      </p:grpSpPr>
      <p:sp>
        <p:nvSpPr>
          <p:cNvPr id="191" name="Shape 191"/>
          <p:cNvSpPr/>
          <p:nvPr/>
        </p:nvSpPr>
        <p:spPr>
          <a:xfrm>
            <a:off x="129400" y="2190400"/>
            <a:ext cx="7203600" cy="867298"/>
          </a:xfrm>
          <a:prstGeom prst="rect">
            <a:avLst/>
          </a:prstGeom>
          <a:noFill/>
          <a:ln w="9525" cap="flat" cmpd="sng">
            <a:solidFill>
              <a:srgbClr val="0B5394"/>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2" name="Shape 192"/>
          <p:cNvSpPr txBox="1">
            <a:spLocks noGrp="1"/>
          </p:cNvSpPr>
          <p:nvPr>
            <p:ph type="subTitle" idx="1"/>
          </p:nvPr>
        </p:nvSpPr>
        <p:spPr>
          <a:xfrm>
            <a:off x="1756952" y="4575000"/>
            <a:ext cx="5540400" cy="464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PUBLIC CLOUD</a:t>
            </a:r>
          </a:p>
        </p:txBody>
      </p:sp>
      <p:sp>
        <p:nvSpPr>
          <p:cNvPr id="193" name="Shape 193"/>
          <p:cNvSpPr txBox="1"/>
          <p:nvPr/>
        </p:nvSpPr>
        <p:spPr>
          <a:xfrm>
            <a:off x="53199" y="-10450"/>
            <a:ext cx="6927097" cy="380700"/>
          </a:xfrm>
          <a:prstGeom prst="rect">
            <a:avLst/>
          </a:prstGeom>
          <a:noFill/>
          <a:ln>
            <a:noFill/>
          </a:ln>
        </p:spPr>
        <p:txBody>
          <a:bodyPr lIns="91425" tIns="91425" rIns="91425" bIns="91425" anchor="t" anchorCtr="0">
            <a:noAutofit/>
          </a:bodyPr>
          <a:lstStyle/>
          <a:p>
            <a:pPr lvl="0">
              <a:buClr>
                <a:schemeClr val="accent1"/>
              </a:buClr>
              <a:buSzPct val="25000"/>
            </a:pPr>
            <a:r>
              <a:rPr lang="en-US" sz="1400" b="1" dirty="0">
                <a:solidFill>
                  <a:srgbClr val="008774"/>
                </a:solidFill>
                <a:ea typeface="Arial"/>
                <a:cs typeface="Arial"/>
                <a:sym typeface="Arial"/>
              </a:rPr>
              <a:t>Enabling </a:t>
            </a:r>
            <a:r>
              <a:rPr lang="en-US" sz="1400" b="1" dirty="0" err="1">
                <a:solidFill>
                  <a:srgbClr val="008774"/>
                </a:solidFill>
                <a:ea typeface="Arial"/>
                <a:cs typeface="Arial"/>
                <a:sym typeface="Arial"/>
              </a:rPr>
              <a:t>Microservice</a:t>
            </a:r>
            <a:r>
              <a:rPr lang="en-US" sz="1400" b="1" dirty="0">
                <a:solidFill>
                  <a:srgbClr val="008774"/>
                </a:solidFill>
                <a:ea typeface="Arial"/>
                <a:cs typeface="Arial"/>
                <a:sym typeface="Arial"/>
              </a:rPr>
              <a:t> Strategy with </a:t>
            </a:r>
            <a:r>
              <a:rPr lang="en" sz="1400" b="1" dirty="0">
                <a:solidFill>
                  <a:srgbClr val="008774"/>
                </a:solidFill>
                <a:ea typeface="Arial"/>
                <a:cs typeface="Arial"/>
                <a:sym typeface="Arial"/>
              </a:rPr>
              <a:t>Cloud </a:t>
            </a:r>
            <a:r>
              <a:rPr lang="en-US" sz="1400" b="1" dirty="0">
                <a:solidFill>
                  <a:srgbClr val="008774"/>
                </a:solidFill>
                <a:ea typeface="Arial"/>
                <a:cs typeface="Arial"/>
                <a:sym typeface="Arial"/>
              </a:rPr>
              <a:t>Native </a:t>
            </a:r>
            <a:r>
              <a:rPr lang="en" sz="1400" b="1" dirty="0">
                <a:solidFill>
                  <a:srgbClr val="008774"/>
                </a:solidFill>
                <a:ea typeface="Arial"/>
                <a:cs typeface="Arial"/>
                <a:sym typeface="Arial"/>
              </a:rPr>
              <a:t>Architecture </a:t>
            </a:r>
            <a:r>
              <a:rPr lang="en" sz="1400" b="1" i="0" u="none" strike="noStrike" cap="none" dirty="0" smtClean="0">
                <a:solidFill>
                  <a:schemeClr val="accent1"/>
                </a:solidFill>
                <a:latin typeface="Arial"/>
                <a:ea typeface="Arial"/>
                <a:cs typeface="Arial"/>
                <a:sym typeface="Arial"/>
              </a:rPr>
              <a:t>(</a:t>
            </a:r>
            <a:r>
              <a:rPr lang="en" sz="1400" b="1" i="0" u="none" strike="noStrike" cap="none" dirty="0">
                <a:solidFill>
                  <a:schemeClr val="accent1"/>
                </a:solidFill>
                <a:latin typeface="Arial"/>
                <a:ea typeface="Arial"/>
                <a:cs typeface="Arial"/>
                <a:sym typeface="Arial"/>
              </a:rPr>
              <a:t>AWS</a:t>
            </a:r>
            <a:r>
              <a:rPr lang="en" sz="1400" b="1" i="0" u="none" strike="noStrike" cap="none" dirty="0">
                <a:solidFill>
                  <a:schemeClr val="accent5"/>
                </a:solidFill>
                <a:latin typeface="Arial"/>
                <a:ea typeface="Arial"/>
                <a:cs typeface="Arial"/>
                <a:sym typeface="Arial"/>
              </a:rPr>
              <a:t>)</a:t>
            </a:r>
          </a:p>
        </p:txBody>
      </p:sp>
      <p:sp>
        <p:nvSpPr>
          <p:cNvPr id="194" name="Shape 194"/>
          <p:cNvSpPr txBox="1">
            <a:spLocks noGrp="1"/>
          </p:cNvSpPr>
          <p:nvPr>
            <p:ph type="subTitle" idx="1"/>
          </p:nvPr>
        </p:nvSpPr>
        <p:spPr>
          <a:xfrm>
            <a:off x="1764425" y="41196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95" name="Shape 195"/>
          <p:cNvSpPr txBox="1">
            <a:spLocks noGrp="1"/>
          </p:cNvSpPr>
          <p:nvPr>
            <p:ph type="subTitle" idx="1"/>
          </p:nvPr>
        </p:nvSpPr>
        <p:spPr>
          <a:xfrm>
            <a:off x="1785550" y="2223725"/>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Java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Python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96" name="Shape 196"/>
          <p:cNvSpPr txBox="1">
            <a:spLocks noGrp="1"/>
          </p:cNvSpPr>
          <p:nvPr>
            <p:ph type="subTitle" idx="1"/>
          </p:nvPr>
        </p:nvSpPr>
        <p:spPr>
          <a:xfrm>
            <a:off x="1764425" y="36232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97" name="Shape 197"/>
          <p:cNvSpPr txBox="1">
            <a:spLocks noGrp="1"/>
          </p:cNvSpPr>
          <p:nvPr>
            <p:ph type="subTitle" idx="1"/>
          </p:nvPr>
        </p:nvSpPr>
        <p:spPr>
          <a:xfrm>
            <a:off x="1773460"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98" name="Shape 198"/>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99" name="Shape 199"/>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 MICROSERVICES</a:t>
            </a:r>
          </a:p>
          <a:p>
            <a:pPr marL="0" marR="0" lvl="0" indent="0" algn="ctr" rtl="0">
              <a:lnSpc>
                <a:spcPct val="15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p:txBody>
      </p:sp>
      <p:sp>
        <p:nvSpPr>
          <p:cNvPr id="200" name="Shape 200"/>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01" name="Shape 201"/>
          <p:cNvSpPr txBox="1">
            <a:spLocks noGrp="1"/>
          </p:cNvSpPr>
          <p:nvPr>
            <p:ph type="subTitle" idx="1"/>
          </p:nvPr>
        </p:nvSpPr>
        <p:spPr>
          <a:xfrm>
            <a:off x="6076225"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Zuul</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02" name="Shape 202"/>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DATABASES AND DATA MANAGEMENT</a:t>
            </a:r>
          </a:p>
          <a:p>
            <a:pPr marL="0" marR="0" lvl="0" indent="0" algn="l" rtl="0">
              <a:lnSpc>
                <a:spcPct val="115000"/>
              </a:lnSpc>
              <a:spcBef>
                <a:spcPts val="0"/>
              </a:spcBef>
              <a:spcAft>
                <a:spcPts val="0"/>
              </a:spcAft>
              <a:buClr>
                <a:schemeClr val="dk2"/>
              </a:buClr>
              <a:buSzPct val="25000"/>
              <a:buFont typeface="Arial"/>
              <a:buNone/>
            </a:pPr>
            <a:endParaRPr sz="600" b="0" i="0" u="none" strike="noStrike" cap="none">
              <a:solidFill>
                <a:schemeClr val="dk2"/>
              </a:solidFill>
              <a:latin typeface="Arial"/>
              <a:ea typeface="Arial"/>
              <a:cs typeface="Arial"/>
              <a:sym typeface="Arial"/>
            </a:endParaRPr>
          </a:p>
        </p:txBody>
      </p:sp>
      <p:sp>
        <p:nvSpPr>
          <p:cNvPr id="203" name="Shape 203"/>
          <p:cNvSpPr txBox="1">
            <a:spLocks noGrp="1"/>
          </p:cNvSpPr>
          <p:nvPr>
            <p:ph type="subTitle" idx="1"/>
          </p:nvPr>
        </p:nvSpPr>
        <p:spPr>
          <a:xfrm>
            <a:off x="3272575" y="22187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04" name="Shape 204"/>
          <p:cNvSpPr txBox="1">
            <a:spLocks noGrp="1"/>
          </p:cNvSpPr>
          <p:nvPr>
            <p:ph type="subTitle" idx="1"/>
          </p:nvPr>
        </p:nvSpPr>
        <p:spPr>
          <a:xfrm>
            <a:off x="1765075" y="394325"/>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05" name="Shape 205"/>
          <p:cNvSpPr txBox="1">
            <a:spLocks noGrp="1"/>
          </p:cNvSpPr>
          <p:nvPr>
            <p:ph type="subTitle" idx="1"/>
          </p:nvPr>
        </p:nvSpPr>
        <p:spPr>
          <a:xfrm>
            <a:off x="1770749" y="13206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 FRAMEWORKS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06" name="Shape 206"/>
          <p:cNvSpPr txBox="1">
            <a:spLocks noGrp="1"/>
          </p:cNvSpPr>
          <p:nvPr>
            <p:ph type="subTitle" idx="1"/>
          </p:nvPr>
        </p:nvSpPr>
        <p:spPr>
          <a:xfrm>
            <a:off x="3270425" y="131070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07" name="Shape 207"/>
          <p:cNvSpPr txBox="1">
            <a:spLocks noGrp="1"/>
          </p:cNvSpPr>
          <p:nvPr>
            <p:ph type="subTitle" idx="1"/>
          </p:nvPr>
        </p:nvSpPr>
        <p:spPr>
          <a:xfrm>
            <a:off x="4770100" y="39425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OAuth</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UAA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LDAP</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Kerberos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SSL/TLS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PCI</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HIPAA/HL7</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08" name="Shape 208"/>
          <p:cNvSpPr txBox="1">
            <a:spLocks noGrp="1"/>
          </p:cNvSpPr>
          <p:nvPr>
            <p:ph type="subTitle" idx="1"/>
          </p:nvPr>
        </p:nvSpPr>
        <p:spPr>
          <a:xfrm>
            <a:off x="6065500" y="39440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rgbClr val="FFAB40"/>
                </a:solidFill>
                <a:latin typeface="Arial"/>
                <a:ea typeface="Arial"/>
                <a:cs typeface="Arial"/>
                <a:sym typeface="Arial"/>
              </a:rPr>
              <a:t>AWS CloudWatch</a:t>
            </a:r>
          </a:p>
        </p:txBody>
      </p:sp>
      <p:sp>
        <p:nvSpPr>
          <p:cNvPr id="209" name="Shape 209"/>
          <p:cNvSpPr txBox="1"/>
          <p:nvPr/>
        </p:nvSpPr>
        <p:spPr>
          <a:xfrm>
            <a:off x="3186150" y="427857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Chef	Puppet	   Ansible       SaltStack</a:t>
            </a:r>
            <a:r>
              <a:rPr lang="en" sz="800" b="0" i="0" u="none" strike="noStrike" cap="none">
                <a:solidFill>
                  <a:schemeClr val="dk1"/>
                </a:solidFill>
                <a:latin typeface="Arial"/>
                <a:ea typeface="Arial"/>
                <a:cs typeface="Arial"/>
                <a:sym typeface="Arial"/>
              </a:rPr>
              <a:t> 	Mesos</a:t>
            </a:r>
          </a:p>
        </p:txBody>
      </p:sp>
      <p:sp>
        <p:nvSpPr>
          <p:cNvPr id="210" name="Shape 210"/>
          <p:cNvSpPr txBox="1"/>
          <p:nvPr/>
        </p:nvSpPr>
        <p:spPr>
          <a:xfrm>
            <a:off x="3258750" y="374102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Kubernetes	Swarm	      Marathon	ECS</a:t>
            </a:r>
            <a:r>
              <a:rPr lang="en" sz="800" b="0" i="0" u="none" strike="noStrike" cap="none">
                <a:solidFill>
                  <a:schemeClr val="dk1"/>
                </a:solidFill>
                <a:latin typeface="Arial"/>
                <a:ea typeface="Arial"/>
                <a:cs typeface="Arial"/>
                <a:sym typeface="Arial"/>
              </a:rPr>
              <a:t> </a:t>
            </a:r>
          </a:p>
        </p:txBody>
      </p:sp>
      <p:sp>
        <p:nvSpPr>
          <p:cNvPr id="211" name="Shape 211"/>
          <p:cNvSpPr txBox="1"/>
          <p:nvPr/>
        </p:nvSpPr>
        <p:spPr>
          <a:xfrm>
            <a:off x="2774100" y="3234097"/>
            <a:ext cx="1566901"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		</a:t>
            </a:r>
          </a:p>
        </p:txBody>
      </p:sp>
      <p:sp>
        <p:nvSpPr>
          <p:cNvPr id="212" name="Shape 212"/>
          <p:cNvSpPr txBox="1"/>
          <p:nvPr/>
        </p:nvSpPr>
        <p:spPr>
          <a:xfrm>
            <a:off x="5610075" y="3287350"/>
            <a:ext cx="18774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13" name="Shape 213"/>
          <p:cNvSpPr txBox="1"/>
          <p:nvPr/>
        </p:nvSpPr>
        <p:spPr>
          <a:xfrm>
            <a:off x="2502700" y="2433510"/>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Ruby</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Go</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*.JS</a:t>
            </a:r>
          </a:p>
        </p:txBody>
      </p:sp>
      <p:grpSp>
        <p:nvGrpSpPr>
          <p:cNvPr id="214" name="Shape 214"/>
          <p:cNvGrpSpPr/>
          <p:nvPr/>
        </p:nvGrpSpPr>
        <p:grpSpPr>
          <a:xfrm>
            <a:off x="37452" y="2156596"/>
            <a:ext cx="186455" cy="176645"/>
            <a:chOff x="8317600" y="1296225"/>
            <a:chExt cx="255000" cy="287698"/>
          </a:xfrm>
        </p:grpSpPr>
        <p:sp>
          <p:nvSpPr>
            <p:cNvPr id="215" name="Shape 215"/>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16" name="Shape 216"/>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217" name="Shape 217"/>
          <p:cNvSpPr txBox="1"/>
          <p:nvPr/>
        </p:nvSpPr>
        <p:spPr>
          <a:xfrm>
            <a:off x="4037200" y="2466425"/>
            <a:ext cx="7493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18" name="Shape 218"/>
          <p:cNvSpPr txBox="1">
            <a:spLocks noGrp="1"/>
          </p:cNvSpPr>
          <p:nvPr>
            <p:ph type="subTitle" idx="1"/>
          </p:nvPr>
        </p:nvSpPr>
        <p:spPr>
          <a:xfrm>
            <a:off x="3259075" y="394400"/>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19" name="Shape 219"/>
          <p:cNvSpPr txBox="1">
            <a:spLocks noGrp="1"/>
          </p:cNvSpPr>
          <p:nvPr>
            <p:ph type="subTitle" idx="1"/>
          </p:nvPr>
        </p:nvSpPr>
        <p:spPr>
          <a:xfrm>
            <a:off x="161325" y="4119600"/>
            <a:ext cx="1559999" cy="9587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20" name="Shape 220"/>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&amp; LOGGING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21" name="Shape 221"/>
          <p:cNvSpPr/>
          <p:nvPr/>
        </p:nvSpPr>
        <p:spPr>
          <a:xfrm>
            <a:off x="7359050" y="296275"/>
            <a:ext cx="235500" cy="48167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22" name="Shape 222" descr="Unknown.jpg"/>
          <p:cNvPicPr preferRelativeResize="0"/>
          <p:nvPr/>
        </p:nvPicPr>
        <p:blipFill rotWithShape="1">
          <a:blip r:embed="rId4">
            <a:alphaModFix/>
          </a:blip>
          <a:srcRect/>
          <a:stretch/>
        </p:blipFill>
        <p:spPr>
          <a:xfrm>
            <a:off x="2502700" y="717587"/>
            <a:ext cx="582525" cy="423008"/>
          </a:xfrm>
          <a:prstGeom prst="rect">
            <a:avLst/>
          </a:prstGeom>
          <a:noFill/>
          <a:ln>
            <a:noFill/>
          </a:ln>
        </p:spPr>
      </p:pic>
      <p:pic>
        <p:nvPicPr>
          <p:cNvPr id="223" name="Shape 223" descr="Unknown - pipeline.png"/>
          <p:cNvPicPr preferRelativeResize="0"/>
          <p:nvPr/>
        </p:nvPicPr>
        <p:blipFill rotWithShape="1">
          <a:blip r:embed="rId5">
            <a:alphaModFix/>
          </a:blip>
          <a:srcRect/>
          <a:stretch/>
        </p:blipFill>
        <p:spPr>
          <a:xfrm>
            <a:off x="4051648" y="717589"/>
            <a:ext cx="566136" cy="423008"/>
          </a:xfrm>
          <a:prstGeom prst="rect">
            <a:avLst/>
          </a:prstGeom>
          <a:noFill/>
          <a:ln>
            <a:noFill/>
          </a:ln>
        </p:spPr>
      </p:pic>
      <p:pic>
        <p:nvPicPr>
          <p:cNvPr id="224" name="Shape 224" descr="aws-api-gateway.png"/>
          <p:cNvPicPr preferRelativeResize="0"/>
          <p:nvPr/>
        </p:nvPicPr>
        <p:blipFill rotWithShape="1">
          <a:blip r:embed="rId6">
            <a:alphaModFix/>
          </a:blip>
          <a:srcRect/>
          <a:stretch/>
        </p:blipFill>
        <p:spPr>
          <a:xfrm>
            <a:off x="4156200" y="1620100"/>
            <a:ext cx="461585" cy="460322"/>
          </a:xfrm>
          <a:prstGeom prst="rect">
            <a:avLst/>
          </a:prstGeom>
          <a:noFill/>
          <a:ln>
            <a:noFill/>
          </a:ln>
        </p:spPr>
      </p:pic>
      <p:pic>
        <p:nvPicPr>
          <p:cNvPr id="225" name="Shape 225" descr="amazon-cloudwatch.png"/>
          <p:cNvPicPr preferRelativeResize="0"/>
          <p:nvPr/>
        </p:nvPicPr>
        <p:blipFill rotWithShape="1">
          <a:blip r:embed="rId7">
            <a:alphaModFix/>
          </a:blip>
          <a:srcRect/>
          <a:stretch/>
        </p:blipFill>
        <p:spPr>
          <a:xfrm>
            <a:off x="6511407" y="1304999"/>
            <a:ext cx="689061" cy="689061"/>
          </a:xfrm>
          <a:prstGeom prst="rect">
            <a:avLst/>
          </a:prstGeom>
          <a:noFill/>
          <a:ln>
            <a:noFill/>
          </a:ln>
        </p:spPr>
      </p:pic>
      <p:pic>
        <p:nvPicPr>
          <p:cNvPr id="226" name="Shape 226" descr="Unknown - pipeline.png"/>
          <p:cNvPicPr preferRelativeResize="0"/>
          <p:nvPr/>
        </p:nvPicPr>
        <p:blipFill rotWithShape="1">
          <a:blip r:embed="rId5">
            <a:alphaModFix/>
          </a:blip>
          <a:srcRect/>
          <a:stretch/>
        </p:blipFill>
        <p:spPr>
          <a:xfrm>
            <a:off x="952462" y="2522316"/>
            <a:ext cx="574712" cy="420662"/>
          </a:xfrm>
          <a:prstGeom prst="rect">
            <a:avLst/>
          </a:prstGeom>
          <a:noFill/>
          <a:ln>
            <a:noFill/>
          </a:ln>
        </p:spPr>
      </p:pic>
      <p:pic>
        <p:nvPicPr>
          <p:cNvPr id="227" name="Shape 227"/>
          <p:cNvPicPr preferRelativeResize="0"/>
          <p:nvPr/>
        </p:nvPicPr>
        <p:blipFill rotWithShape="1">
          <a:blip r:embed="rId8">
            <a:alphaModFix/>
          </a:blip>
          <a:srcRect b="31914"/>
          <a:stretch/>
        </p:blipFill>
        <p:spPr>
          <a:xfrm>
            <a:off x="3953128" y="3177777"/>
            <a:ext cx="613341" cy="284687"/>
          </a:xfrm>
          <a:prstGeom prst="rect">
            <a:avLst/>
          </a:prstGeom>
          <a:noFill/>
          <a:ln>
            <a:noFill/>
          </a:ln>
          <a:effectLst>
            <a:outerShdw blurRad="50799" dist="38100" dir="2700000" sx="97000" sy="97000" algn="tl" rotWithShape="0">
              <a:srgbClr val="000000">
                <a:alpha val="70588"/>
              </a:srgbClr>
            </a:outerShdw>
          </a:effectLst>
        </p:spPr>
      </p:pic>
      <p:pic>
        <p:nvPicPr>
          <p:cNvPr id="228" name="Shape 228" descr="https://encrypted-tbn0.gstatic.com/images?q=tbn:ANd9GcRgWtweeNVNot_dJ1JZ4fATg5X0qxTniN17Zry9UylCHUwXFy8KJQ"/>
          <p:cNvPicPr preferRelativeResize="0"/>
          <p:nvPr/>
        </p:nvPicPr>
        <p:blipFill rotWithShape="1">
          <a:blip r:embed="rId9">
            <a:alphaModFix/>
          </a:blip>
          <a:srcRect/>
          <a:stretch/>
        </p:blipFill>
        <p:spPr>
          <a:xfrm>
            <a:off x="5381896" y="4718976"/>
            <a:ext cx="408900" cy="174300"/>
          </a:xfrm>
          <a:prstGeom prst="rect">
            <a:avLst/>
          </a:prstGeom>
          <a:noFill/>
          <a:ln>
            <a:noFill/>
          </a:ln>
        </p:spPr>
      </p:pic>
      <p:pic>
        <p:nvPicPr>
          <p:cNvPr id="229" name="Shape 229" descr="OSS.png"/>
          <p:cNvPicPr preferRelativeResize="0"/>
          <p:nvPr/>
        </p:nvPicPr>
        <p:blipFill rotWithShape="1">
          <a:blip r:embed="rId10">
            <a:alphaModFix/>
          </a:blip>
          <a:srcRect/>
          <a:stretch/>
        </p:blipFill>
        <p:spPr>
          <a:xfrm>
            <a:off x="4171467" y="2571908"/>
            <a:ext cx="446318" cy="423646"/>
          </a:xfrm>
          <a:prstGeom prst="rect">
            <a:avLst/>
          </a:prstGeom>
          <a:noFill/>
          <a:ln>
            <a:noFill/>
          </a:ln>
        </p:spPr>
      </p:pic>
      <p:pic>
        <p:nvPicPr>
          <p:cNvPr id="230" name="Shape 230" descr="OSS.png"/>
          <p:cNvPicPr preferRelativeResize="0"/>
          <p:nvPr/>
        </p:nvPicPr>
        <p:blipFill rotWithShape="1">
          <a:blip r:embed="rId10">
            <a:alphaModFix/>
          </a:blip>
          <a:srcRect/>
          <a:stretch/>
        </p:blipFill>
        <p:spPr>
          <a:xfrm>
            <a:off x="5475446" y="2586341"/>
            <a:ext cx="446318" cy="423646"/>
          </a:xfrm>
          <a:prstGeom prst="rect">
            <a:avLst/>
          </a:prstGeom>
          <a:noFill/>
          <a:ln>
            <a:noFill/>
          </a:ln>
        </p:spPr>
      </p:pic>
      <p:pic>
        <p:nvPicPr>
          <p:cNvPr id="231" name="Shape 231" descr="OSS.png"/>
          <p:cNvPicPr preferRelativeResize="0"/>
          <p:nvPr/>
        </p:nvPicPr>
        <p:blipFill rotWithShape="1">
          <a:blip r:embed="rId10">
            <a:alphaModFix/>
          </a:blip>
          <a:srcRect/>
          <a:stretch/>
        </p:blipFill>
        <p:spPr>
          <a:xfrm>
            <a:off x="6768582" y="2559899"/>
            <a:ext cx="446318" cy="423646"/>
          </a:xfrm>
          <a:prstGeom prst="rect">
            <a:avLst/>
          </a:prstGeom>
          <a:noFill/>
          <a:ln>
            <a:noFill/>
          </a:ln>
        </p:spPr>
      </p:pic>
      <p:pic>
        <p:nvPicPr>
          <p:cNvPr id="232" name="Shape 232" descr="route 53.png"/>
          <p:cNvPicPr preferRelativeResize="0"/>
          <p:nvPr/>
        </p:nvPicPr>
        <p:blipFill rotWithShape="1">
          <a:blip r:embed="rId11">
            <a:alphaModFix/>
          </a:blip>
          <a:srcRect/>
          <a:stretch/>
        </p:blipFill>
        <p:spPr>
          <a:xfrm>
            <a:off x="490879" y="4370037"/>
            <a:ext cx="923164" cy="670735"/>
          </a:xfrm>
          <a:prstGeom prst="rect">
            <a:avLst/>
          </a:prstGeom>
          <a:noFill/>
          <a:ln>
            <a:noFill/>
          </a:ln>
        </p:spPr>
      </p:pic>
      <p:pic>
        <p:nvPicPr>
          <p:cNvPr id="233" name="Shape 233" descr="pict--amazon-swf-aws-application-services---vector-stencils-library.png--diagram-flowchart-example.png"/>
          <p:cNvPicPr preferRelativeResize="0"/>
          <p:nvPr/>
        </p:nvPicPr>
        <p:blipFill rotWithShape="1">
          <a:blip r:embed="rId12">
            <a:alphaModFix/>
          </a:blip>
          <a:srcRect/>
          <a:stretch/>
        </p:blipFill>
        <p:spPr>
          <a:xfrm>
            <a:off x="2594514" y="1567390"/>
            <a:ext cx="441394" cy="484844"/>
          </a:xfrm>
          <a:prstGeom prst="rect">
            <a:avLst/>
          </a:prstGeom>
          <a:noFill/>
          <a:ln>
            <a:noFill/>
          </a:ln>
        </p:spPr>
      </p:pic>
      <p:pic>
        <p:nvPicPr>
          <p:cNvPr id="234" name="Shape 234" descr="cloudwatch.png"/>
          <p:cNvPicPr preferRelativeResize="0"/>
          <p:nvPr/>
        </p:nvPicPr>
        <p:blipFill rotWithShape="1">
          <a:blip r:embed="rId13">
            <a:alphaModFix/>
          </a:blip>
          <a:srcRect/>
          <a:stretch/>
        </p:blipFill>
        <p:spPr>
          <a:xfrm>
            <a:off x="598254" y="3492348"/>
            <a:ext cx="761390" cy="508531"/>
          </a:xfrm>
          <a:prstGeom prst="rect">
            <a:avLst/>
          </a:prstGeom>
          <a:noFill/>
          <a:ln>
            <a:noFill/>
          </a:ln>
        </p:spPr>
      </p:pic>
      <p:pic>
        <p:nvPicPr>
          <p:cNvPr id="235" name="Shape 235" descr="dynamoDB.png"/>
          <p:cNvPicPr preferRelativeResize="0"/>
          <p:nvPr/>
        </p:nvPicPr>
        <p:blipFill rotWithShape="1">
          <a:blip r:embed="rId14">
            <a:alphaModFix/>
          </a:blip>
          <a:srcRect/>
          <a:stretch/>
        </p:blipFill>
        <p:spPr>
          <a:xfrm>
            <a:off x="242529" y="842808"/>
            <a:ext cx="709934" cy="477840"/>
          </a:xfrm>
          <a:prstGeom prst="rect">
            <a:avLst/>
          </a:prstGeom>
          <a:noFill/>
          <a:ln>
            <a:noFill/>
          </a:ln>
        </p:spPr>
      </p:pic>
      <p:pic>
        <p:nvPicPr>
          <p:cNvPr id="236" name="Shape 236" descr="Amazonredshift_220x110.png"/>
          <p:cNvPicPr preferRelativeResize="0"/>
          <p:nvPr/>
        </p:nvPicPr>
        <p:blipFill rotWithShape="1">
          <a:blip r:embed="rId15">
            <a:alphaModFix/>
          </a:blip>
          <a:srcRect/>
          <a:stretch/>
        </p:blipFill>
        <p:spPr>
          <a:xfrm>
            <a:off x="242529" y="1521154"/>
            <a:ext cx="709931" cy="516953"/>
          </a:xfrm>
          <a:prstGeom prst="rect">
            <a:avLst/>
          </a:prstGeom>
          <a:noFill/>
          <a:ln>
            <a:noFill/>
          </a:ln>
        </p:spPr>
      </p:pic>
      <p:pic>
        <p:nvPicPr>
          <p:cNvPr id="237" name="Shape 237" descr="200x100_MySQL_Logo_v2.png"/>
          <p:cNvPicPr preferRelativeResize="0"/>
          <p:nvPr/>
        </p:nvPicPr>
        <p:blipFill rotWithShape="1">
          <a:blip r:embed="rId16">
            <a:alphaModFix/>
          </a:blip>
          <a:srcRect/>
          <a:stretch/>
        </p:blipFill>
        <p:spPr>
          <a:xfrm>
            <a:off x="1057049" y="861650"/>
            <a:ext cx="598766" cy="458999"/>
          </a:xfrm>
          <a:prstGeom prst="rect">
            <a:avLst/>
          </a:prstGeom>
          <a:noFill/>
          <a:ln>
            <a:noFill/>
          </a:ln>
        </p:spPr>
      </p:pic>
      <p:pic>
        <p:nvPicPr>
          <p:cNvPr id="238" name="Shape 238" descr="200x100_Oracle_Logo_v2.png"/>
          <p:cNvPicPr preferRelativeResize="0"/>
          <p:nvPr/>
        </p:nvPicPr>
        <p:blipFill rotWithShape="1">
          <a:blip r:embed="rId17">
            <a:alphaModFix/>
          </a:blip>
          <a:srcRect/>
          <a:stretch/>
        </p:blipFill>
        <p:spPr>
          <a:xfrm>
            <a:off x="1024295" y="1518653"/>
            <a:ext cx="631519" cy="533581"/>
          </a:xfrm>
          <a:prstGeom prst="rect">
            <a:avLst/>
          </a:prstGeom>
          <a:noFill/>
          <a:ln>
            <a:noFill/>
          </a:ln>
        </p:spPr>
      </p:pic>
      <p:pic>
        <p:nvPicPr>
          <p:cNvPr id="239" name="Shape 239" descr="SNS.png"/>
          <p:cNvPicPr preferRelativeResize="0"/>
          <p:nvPr/>
        </p:nvPicPr>
        <p:blipFill rotWithShape="1">
          <a:blip r:embed="rId18">
            <a:alphaModFix/>
          </a:blip>
          <a:srcRect/>
          <a:stretch/>
        </p:blipFill>
        <p:spPr>
          <a:xfrm>
            <a:off x="6564249" y="3165255"/>
            <a:ext cx="581800" cy="378800"/>
          </a:xfrm>
          <a:prstGeom prst="rect">
            <a:avLst/>
          </a:prstGeom>
          <a:noFill/>
          <a:ln>
            <a:noFill/>
          </a:ln>
        </p:spPr>
      </p:pic>
      <p:sp>
        <p:nvSpPr>
          <p:cNvPr id="240" name="Shape 240"/>
          <p:cNvSpPr txBox="1"/>
          <p:nvPr/>
        </p:nvSpPr>
        <p:spPr>
          <a:xfrm>
            <a:off x="7611435" y="360242"/>
            <a:ext cx="1338326" cy="468052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Font typeface="Arial"/>
              <a:buNone/>
            </a:pPr>
            <a:endParaRPr sz="800" b="0" i="0" u="none" strike="noStrike" cap="none">
              <a:solidFill>
                <a:schemeClr val="dk2"/>
              </a:solidFill>
              <a:latin typeface="Arial"/>
              <a:ea typeface="Arial"/>
              <a:cs typeface="Arial"/>
              <a:sym typeface="Arial"/>
            </a:endParaRPr>
          </a:p>
        </p:txBody>
      </p:sp>
      <p:sp>
        <p:nvSpPr>
          <p:cNvPr id="241" name="Shape 241"/>
          <p:cNvSpPr txBox="1"/>
          <p:nvPr/>
        </p:nvSpPr>
        <p:spPr>
          <a:xfrm>
            <a:off x="7667249" y="489477"/>
            <a:ext cx="1282513"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 sz="1000" b="1" i="0" u="none" strike="noStrike" cap="none">
                <a:solidFill>
                  <a:schemeClr val="accent1"/>
                </a:solidFill>
                <a:latin typeface="Arial"/>
                <a:ea typeface="Arial"/>
                <a:cs typeface="Arial"/>
                <a:sym typeface="Arial"/>
              </a:rPr>
              <a:t>DevOps Partners</a:t>
            </a:r>
          </a:p>
        </p:txBody>
      </p:sp>
      <p:pic>
        <p:nvPicPr>
          <p:cNvPr id="242" name="Shape 242" descr="600x400_Atlassian_logo.png"/>
          <p:cNvPicPr preferRelativeResize="0"/>
          <p:nvPr/>
        </p:nvPicPr>
        <p:blipFill rotWithShape="1">
          <a:blip r:embed="rId19">
            <a:alphaModFix/>
          </a:blip>
          <a:srcRect/>
          <a:stretch/>
        </p:blipFill>
        <p:spPr>
          <a:xfrm>
            <a:off x="7652307" y="851775"/>
            <a:ext cx="1243943" cy="829296"/>
          </a:xfrm>
          <a:prstGeom prst="rect">
            <a:avLst/>
          </a:prstGeom>
          <a:noFill/>
          <a:ln>
            <a:noFill/>
          </a:ln>
        </p:spPr>
      </p:pic>
      <p:pic>
        <p:nvPicPr>
          <p:cNvPr id="243" name="Shape 243" descr="600x400_TravisCl_logo.png"/>
          <p:cNvPicPr preferRelativeResize="0"/>
          <p:nvPr/>
        </p:nvPicPr>
        <p:blipFill rotWithShape="1">
          <a:blip r:embed="rId20">
            <a:alphaModFix/>
          </a:blip>
          <a:srcRect/>
          <a:stretch/>
        </p:blipFill>
        <p:spPr>
          <a:xfrm>
            <a:off x="7652309" y="1820084"/>
            <a:ext cx="1243943" cy="899210"/>
          </a:xfrm>
          <a:prstGeom prst="rect">
            <a:avLst/>
          </a:prstGeom>
          <a:noFill/>
          <a:ln>
            <a:noFill/>
          </a:ln>
        </p:spPr>
      </p:pic>
      <p:pic>
        <p:nvPicPr>
          <p:cNvPr id="244" name="Shape 244" descr="600x400_GitHub_logo.png"/>
          <p:cNvPicPr preferRelativeResize="0"/>
          <p:nvPr/>
        </p:nvPicPr>
        <p:blipFill rotWithShape="1">
          <a:blip r:embed="rId21">
            <a:alphaModFix/>
          </a:blip>
          <a:srcRect/>
          <a:stretch/>
        </p:blipFill>
        <p:spPr>
          <a:xfrm>
            <a:off x="7641317" y="2864222"/>
            <a:ext cx="1284815" cy="856541"/>
          </a:xfrm>
          <a:prstGeom prst="rect">
            <a:avLst/>
          </a:prstGeom>
          <a:noFill/>
          <a:ln>
            <a:noFill/>
          </a:ln>
        </p:spPr>
      </p:pic>
      <p:pic>
        <p:nvPicPr>
          <p:cNvPr id="245" name="Shape 245" descr="600x400_CloudBees_logo.png"/>
          <p:cNvPicPr preferRelativeResize="0"/>
          <p:nvPr/>
        </p:nvPicPr>
        <p:blipFill rotWithShape="1">
          <a:blip r:embed="rId22">
            <a:alphaModFix/>
          </a:blip>
          <a:srcRect/>
          <a:stretch/>
        </p:blipFill>
        <p:spPr>
          <a:xfrm>
            <a:off x="7656260" y="3890330"/>
            <a:ext cx="1254375" cy="836250"/>
          </a:xfrm>
          <a:prstGeom prst="rect">
            <a:avLst/>
          </a:prstGeom>
          <a:noFill/>
          <a:ln>
            <a:noFill/>
          </a:ln>
        </p:spPr>
      </p:pic>
      <p:sp>
        <p:nvSpPr>
          <p:cNvPr id="246" name="Shape 246"/>
          <p:cNvSpPr txBox="1"/>
          <p:nvPr/>
        </p:nvSpPr>
        <p:spPr>
          <a:xfrm>
            <a:off x="112964" y="2522316"/>
            <a:ext cx="1112212"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AWS</a:t>
            </a:r>
          </a:p>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Data Pipeline</a:t>
            </a:r>
          </a:p>
        </p:txBody>
      </p:sp>
      <p:sp>
        <p:nvSpPr>
          <p:cNvPr id="247" name="Shape 247"/>
          <p:cNvSpPr txBox="1"/>
          <p:nvPr/>
        </p:nvSpPr>
        <p:spPr>
          <a:xfrm>
            <a:off x="1785550" y="1620100"/>
            <a:ext cx="1112212" cy="5078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AWS</a:t>
            </a:r>
          </a:p>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Simple</a:t>
            </a:r>
          </a:p>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Workflow</a:t>
            </a:r>
          </a:p>
        </p:txBody>
      </p:sp>
      <p:sp>
        <p:nvSpPr>
          <p:cNvPr id="248" name="Shape 248"/>
          <p:cNvSpPr txBox="1"/>
          <p:nvPr/>
        </p:nvSpPr>
        <p:spPr>
          <a:xfrm>
            <a:off x="3270425" y="1582333"/>
            <a:ext cx="1112212"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AWS API</a:t>
            </a:r>
          </a:p>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Management</a:t>
            </a:r>
          </a:p>
        </p:txBody>
      </p:sp>
      <p:sp>
        <p:nvSpPr>
          <p:cNvPr id="249" name="Shape 249"/>
          <p:cNvSpPr txBox="1"/>
          <p:nvPr/>
        </p:nvSpPr>
        <p:spPr>
          <a:xfrm>
            <a:off x="1785550" y="732775"/>
            <a:ext cx="1112212" cy="5078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AWS</a:t>
            </a:r>
          </a:p>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Code </a:t>
            </a:r>
          </a:p>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Commit</a:t>
            </a:r>
          </a:p>
        </p:txBody>
      </p:sp>
      <p:sp>
        <p:nvSpPr>
          <p:cNvPr id="250" name="Shape 250"/>
          <p:cNvSpPr txBox="1"/>
          <p:nvPr/>
        </p:nvSpPr>
        <p:spPr>
          <a:xfrm>
            <a:off x="5647853" y="3225265"/>
            <a:ext cx="1112212" cy="2308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AWS SNS</a:t>
            </a:r>
          </a:p>
        </p:txBody>
      </p:sp>
      <p:sp>
        <p:nvSpPr>
          <p:cNvPr id="251" name="Shape 251"/>
          <p:cNvSpPr txBox="1"/>
          <p:nvPr/>
        </p:nvSpPr>
        <p:spPr>
          <a:xfrm>
            <a:off x="3312439" y="717587"/>
            <a:ext cx="1112212" cy="50783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AWS</a:t>
            </a:r>
          </a:p>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Code </a:t>
            </a:r>
          </a:p>
          <a:p>
            <a:pPr marL="0" marR="0" lvl="0" indent="0" algn="l" rtl="0">
              <a:lnSpc>
                <a:spcPct val="100000"/>
              </a:lnSpc>
              <a:spcBef>
                <a:spcPts val="0"/>
              </a:spcBef>
              <a:spcAft>
                <a:spcPts val="0"/>
              </a:spcAft>
              <a:buClr>
                <a:srgbClr val="FFAB40"/>
              </a:buClr>
              <a:buSzPct val="25000"/>
              <a:buFont typeface="Arial"/>
              <a:buNone/>
            </a:pPr>
            <a:r>
              <a:rPr lang="en" sz="900" b="1" i="0" u="none" strike="noStrike" cap="none">
                <a:solidFill>
                  <a:srgbClr val="FFAB40"/>
                </a:solidFill>
                <a:latin typeface="Arial"/>
                <a:ea typeface="Arial"/>
                <a:cs typeface="Arial"/>
                <a:sym typeface="Arial"/>
              </a:rPr>
              <a:t>Pipeline</a:t>
            </a:r>
          </a:p>
        </p:txBody>
      </p:sp>
    </p:spTree>
    <p:extLst>
      <p:ext uri="{BB962C8B-B14F-4D97-AF65-F5344CB8AC3E}">
        <p14:creationId xmlns:p14="http://schemas.microsoft.com/office/powerpoint/2010/main" val="18184838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5" name="Shape 85"/>
          <p:cNvSpPr/>
          <p:nvPr/>
        </p:nvSpPr>
        <p:spPr>
          <a:xfrm>
            <a:off x="129400" y="2190400"/>
            <a:ext cx="7203600" cy="867298"/>
          </a:xfrm>
          <a:prstGeom prst="rect">
            <a:avLst/>
          </a:prstGeom>
          <a:noFill/>
          <a:ln w="9525" cap="flat" cmpd="sng">
            <a:solidFill>
              <a:srgbClr val="0B5394"/>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87" name="Shape 87"/>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 PUBLIC CLOUD</a:t>
            </a:r>
          </a:p>
        </p:txBody>
      </p:sp>
      <p:sp>
        <p:nvSpPr>
          <p:cNvPr id="88" name="Shape 88"/>
          <p:cNvSpPr txBox="1"/>
          <p:nvPr/>
        </p:nvSpPr>
        <p:spPr>
          <a:xfrm>
            <a:off x="2170625"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9" name="Shape 89"/>
          <p:cNvSpPr txBox="1"/>
          <p:nvPr/>
        </p:nvSpPr>
        <p:spPr>
          <a:xfrm>
            <a:off x="53200" y="-10450"/>
            <a:ext cx="6870652" cy="380700"/>
          </a:xfrm>
          <a:prstGeom prst="rect">
            <a:avLst/>
          </a:prstGeom>
          <a:noFill/>
          <a:ln>
            <a:noFill/>
          </a:ln>
        </p:spPr>
        <p:txBody>
          <a:bodyPr lIns="91425" tIns="91425" rIns="91425" bIns="91425" anchor="t" anchorCtr="0">
            <a:noAutofit/>
          </a:bodyPr>
          <a:lstStyle/>
          <a:p>
            <a:pPr lvl="0">
              <a:buClr>
                <a:schemeClr val="accent5"/>
              </a:buClr>
              <a:buSzPct val="25000"/>
            </a:pPr>
            <a:r>
              <a:rPr lang="en-US" sz="1400" b="1" dirty="0">
                <a:solidFill>
                  <a:srgbClr val="008774"/>
                </a:solidFill>
                <a:ea typeface="Arial"/>
                <a:cs typeface="Arial"/>
                <a:sym typeface="Arial"/>
              </a:rPr>
              <a:t>Enabling </a:t>
            </a:r>
            <a:r>
              <a:rPr lang="en-US" sz="1400" b="1" dirty="0" err="1">
                <a:solidFill>
                  <a:srgbClr val="008774"/>
                </a:solidFill>
                <a:ea typeface="Arial"/>
                <a:cs typeface="Arial"/>
                <a:sym typeface="Arial"/>
              </a:rPr>
              <a:t>Microservice</a:t>
            </a:r>
            <a:r>
              <a:rPr lang="en-US" sz="1400" b="1" dirty="0">
                <a:solidFill>
                  <a:srgbClr val="008774"/>
                </a:solidFill>
                <a:ea typeface="Arial"/>
                <a:cs typeface="Arial"/>
                <a:sym typeface="Arial"/>
              </a:rPr>
              <a:t> Strategy with </a:t>
            </a:r>
            <a:r>
              <a:rPr lang="en" sz="1400" b="1" dirty="0">
                <a:solidFill>
                  <a:srgbClr val="008774"/>
                </a:solidFill>
                <a:ea typeface="Arial"/>
                <a:cs typeface="Arial"/>
                <a:sym typeface="Arial"/>
              </a:rPr>
              <a:t>Cloud </a:t>
            </a:r>
            <a:r>
              <a:rPr lang="en-US" sz="1400" b="1" dirty="0">
                <a:solidFill>
                  <a:srgbClr val="008774"/>
                </a:solidFill>
                <a:ea typeface="Arial"/>
                <a:cs typeface="Arial"/>
                <a:sym typeface="Arial"/>
              </a:rPr>
              <a:t>Native </a:t>
            </a:r>
            <a:r>
              <a:rPr lang="en" sz="1400" b="1" dirty="0">
                <a:solidFill>
                  <a:srgbClr val="008774"/>
                </a:solidFill>
                <a:ea typeface="Arial"/>
                <a:cs typeface="Arial"/>
                <a:sym typeface="Arial"/>
              </a:rPr>
              <a:t>Architecture (</a:t>
            </a:r>
            <a:r>
              <a:rPr lang="en" sz="1400" b="1" i="0" u="none" strike="noStrike" cap="none" dirty="0">
                <a:solidFill>
                  <a:srgbClr val="008774"/>
                </a:solidFill>
                <a:latin typeface="Arial"/>
                <a:ea typeface="Arial"/>
                <a:cs typeface="Arial"/>
                <a:sym typeface="Arial"/>
              </a:rPr>
              <a:t>PCF)</a:t>
            </a:r>
          </a:p>
        </p:txBody>
      </p:sp>
      <p:sp>
        <p:nvSpPr>
          <p:cNvPr id="90" name="Shape 90"/>
          <p:cNvSpPr txBox="1">
            <a:spLocks noGrp="1"/>
          </p:cNvSpPr>
          <p:nvPr>
            <p:ph type="subTitle" idx="1"/>
          </p:nvPr>
        </p:nvSpPr>
        <p:spPr>
          <a:xfrm>
            <a:off x="1764425" y="41196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1" name="Shape 91"/>
          <p:cNvSpPr txBox="1">
            <a:spLocks noGrp="1"/>
          </p:cNvSpPr>
          <p:nvPr>
            <p:ph type="subTitle" idx="1"/>
          </p:nvPr>
        </p:nvSpPr>
        <p:spPr>
          <a:xfrm>
            <a:off x="1785550" y="2223725"/>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Java</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Python</a:t>
            </a:r>
            <a:endParaRPr lang="en-US" sz="800" b="1" i="0" u="none" strike="noStrike" cap="none" dirty="0" smtClean="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1" dirty="0" smtClean="0">
                <a:solidFill>
                  <a:srgbClr val="008000"/>
                </a:solidFill>
              </a:rPr>
              <a:t>PHP</a:t>
            </a:r>
          </a:p>
          <a:p>
            <a:pPr marL="0" marR="0" lvl="0" indent="0" algn="l" rtl="0">
              <a:lnSpc>
                <a:spcPct val="100000"/>
              </a:lnSpc>
              <a:spcBef>
                <a:spcPts val="0"/>
              </a:spcBef>
              <a:spcAft>
                <a:spcPts val="0"/>
              </a:spcAft>
              <a:buClr>
                <a:schemeClr val="dk2"/>
              </a:buClr>
              <a:buSzPct val="25000"/>
              <a:buFont typeface="Arial"/>
              <a:buNone/>
            </a:pPr>
            <a:r>
              <a:rPr lang="en-US" sz="800" b="1" dirty="0">
                <a:solidFill>
                  <a:srgbClr val="008000"/>
                </a:solidFill>
              </a:rPr>
              <a:t>.</a:t>
            </a:r>
            <a:r>
              <a:rPr lang="en-US" sz="800" b="1" i="0" u="none" strike="noStrike" cap="none" dirty="0" smtClean="0">
                <a:solidFill>
                  <a:srgbClr val="008000"/>
                </a:solidFill>
                <a:latin typeface="Arial"/>
                <a:ea typeface="Arial"/>
                <a:cs typeface="Arial"/>
                <a:sym typeface="Arial"/>
              </a:rPr>
              <a:t>NET </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2" name="Shape 92"/>
          <p:cNvSpPr txBox="1">
            <a:spLocks noGrp="1"/>
          </p:cNvSpPr>
          <p:nvPr>
            <p:ph type="subTitle" idx="1"/>
          </p:nvPr>
        </p:nvSpPr>
        <p:spPr>
          <a:xfrm>
            <a:off x="1764425" y="36232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3" name="Shape 93"/>
          <p:cNvSpPr txBox="1">
            <a:spLocks noGrp="1"/>
          </p:cNvSpPr>
          <p:nvPr>
            <p:ph type="subTitle" idx="1"/>
          </p:nvPr>
        </p:nvSpPr>
        <p:spPr>
          <a:xfrm>
            <a:off x="1773460"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4" name="Shape 94"/>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5" name="Shape 95"/>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 MICROSERVICES</a:t>
            </a:r>
          </a:p>
        </p:txBody>
      </p:sp>
      <p:sp>
        <p:nvSpPr>
          <p:cNvPr id="96" name="Shape 96"/>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7" name="Shape 97"/>
          <p:cNvSpPr txBox="1">
            <a:spLocks noGrp="1"/>
          </p:cNvSpPr>
          <p:nvPr>
            <p:ph type="subTitle" idx="1"/>
          </p:nvPr>
        </p:nvSpPr>
        <p:spPr>
          <a:xfrm>
            <a:off x="6047362"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Zuul</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8" name="Shape 98"/>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DATABASES AND DATA MANAGEMENT</a:t>
            </a:r>
          </a:p>
          <a:p>
            <a:pPr marL="0" marR="0" lvl="0" indent="0" algn="l" rtl="0">
              <a:lnSpc>
                <a:spcPct val="115000"/>
              </a:lnSpc>
              <a:spcBef>
                <a:spcPts val="0"/>
              </a:spcBef>
              <a:spcAft>
                <a:spcPts val="0"/>
              </a:spcAft>
              <a:buClr>
                <a:schemeClr val="dk2"/>
              </a:buClr>
              <a:buSzPct val="25000"/>
              <a:buFont typeface="Arial"/>
              <a:buNone/>
            </a:pPr>
            <a:endParaRPr sz="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	</a:t>
            </a:r>
          </a:p>
        </p:txBody>
      </p:sp>
      <p:sp>
        <p:nvSpPr>
          <p:cNvPr id="99" name="Shape 99"/>
          <p:cNvSpPr txBox="1">
            <a:spLocks noGrp="1"/>
          </p:cNvSpPr>
          <p:nvPr>
            <p:ph type="subTitle" idx="1"/>
          </p:nvPr>
        </p:nvSpPr>
        <p:spPr>
          <a:xfrm>
            <a:off x="3272575" y="22187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100" name="Shape 100"/>
          <p:cNvSpPr txBox="1">
            <a:spLocks noGrp="1"/>
          </p:cNvSpPr>
          <p:nvPr>
            <p:ph type="subTitle" idx="1"/>
          </p:nvPr>
        </p:nvSpPr>
        <p:spPr>
          <a:xfrm>
            <a:off x="1765075" y="394325"/>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1" name="Shape 101"/>
          <p:cNvSpPr txBox="1">
            <a:spLocks noGrp="1"/>
          </p:cNvSpPr>
          <p:nvPr>
            <p:ph type="subTitle" idx="1"/>
          </p:nvPr>
        </p:nvSpPr>
        <p:spPr>
          <a:xfrm>
            <a:off x="1770749" y="13206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 FRAMEWORKS</a:t>
            </a:r>
          </a:p>
          <a:p>
            <a:pPr marL="0" marR="0" lvl="0" indent="0" algn="l" rtl="0">
              <a:lnSpc>
                <a:spcPct val="100000"/>
              </a:lnSpc>
              <a:spcBef>
                <a:spcPts val="0"/>
              </a:spcBef>
              <a:spcAft>
                <a:spcPts val="0"/>
              </a:spcAft>
              <a:buClr>
                <a:schemeClr val="dk2"/>
              </a:buClr>
              <a:buSzPct val="25000"/>
              <a:buFont typeface="Arial"/>
              <a:buNone/>
            </a:pPr>
            <a:endParaRPr sz="1000" b="1"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Buildpacks</a:t>
            </a:r>
          </a:p>
        </p:txBody>
      </p:sp>
      <p:sp>
        <p:nvSpPr>
          <p:cNvPr id="102" name="Shape 102"/>
          <p:cNvSpPr txBox="1">
            <a:spLocks noGrp="1"/>
          </p:cNvSpPr>
          <p:nvPr>
            <p:ph type="subTitle" idx="1"/>
          </p:nvPr>
        </p:nvSpPr>
        <p:spPr>
          <a:xfrm>
            <a:off x="3270425" y="131070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1"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3" name="Shape 103"/>
          <p:cNvSpPr txBox="1">
            <a:spLocks noGrp="1"/>
          </p:cNvSpPr>
          <p:nvPr>
            <p:ph type="subTitle" idx="1"/>
          </p:nvPr>
        </p:nvSpPr>
        <p:spPr>
          <a:xfrm>
            <a:off x="4770100" y="39425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SSO</a:t>
            </a: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IPSEC</a:t>
            </a:r>
          </a:p>
        </p:txBody>
      </p:sp>
      <p:sp>
        <p:nvSpPr>
          <p:cNvPr id="104" name="Shape 104"/>
          <p:cNvSpPr txBox="1">
            <a:spLocks noGrp="1"/>
          </p:cNvSpPr>
          <p:nvPr>
            <p:ph type="subTitle" idx="1"/>
          </p:nvPr>
        </p:nvSpPr>
        <p:spPr>
          <a:xfrm>
            <a:off x="6007776" y="39440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PCF Metrics</a:t>
            </a: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r>
              <a:rPr lang="en" sz="800" b="1">
                <a:solidFill>
                  <a:srgbClr val="008000"/>
                </a:solidFill>
              </a:rPr>
              <a:t>PCF Logging</a:t>
            </a:r>
          </a:p>
        </p:txBody>
      </p:sp>
      <p:sp>
        <p:nvSpPr>
          <p:cNvPr id="105" name="Shape 105"/>
          <p:cNvSpPr txBox="1"/>
          <p:nvPr/>
        </p:nvSpPr>
        <p:spPr>
          <a:xfrm>
            <a:off x="5608375" y="4196325"/>
            <a:ext cx="14859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BOSH</a:t>
            </a:r>
          </a:p>
        </p:txBody>
      </p:sp>
      <p:sp>
        <p:nvSpPr>
          <p:cNvPr id="106" name="Shape 106"/>
          <p:cNvSpPr txBox="1"/>
          <p:nvPr/>
        </p:nvSpPr>
        <p:spPr>
          <a:xfrm>
            <a:off x="1924041" y="3257500"/>
            <a:ext cx="2294098"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800" b="1" i="0" u="none" strike="noStrike" cap="none" dirty="0">
                <a:solidFill>
                  <a:srgbClr val="008000"/>
                </a:solidFill>
                <a:latin typeface="Arial"/>
                <a:ea typeface="Arial"/>
                <a:cs typeface="Arial"/>
                <a:sym typeface="Arial"/>
              </a:rPr>
              <a:t>        </a:t>
            </a:r>
            <a:r>
              <a:rPr lang="en" sz="1000" b="1" i="0" u="none" strike="noStrike" cap="none" dirty="0">
                <a:solidFill>
                  <a:srgbClr val="008000"/>
                </a:solidFill>
                <a:latin typeface="Arial"/>
                <a:ea typeface="Arial"/>
                <a:cs typeface="Arial"/>
                <a:sym typeface="Arial"/>
              </a:rPr>
              <a:t>Docker                         RunC </a:t>
            </a:r>
          </a:p>
        </p:txBody>
      </p:sp>
      <p:sp>
        <p:nvSpPr>
          <p:cNvPr id="107" name="Shape 107"/>
          <p:cNvSpPr txBox="1"/>
          <p:nvPr/>
        </p:nvSpPr>
        <p:spPr>
          <a:xfrm>
            <a:off x="4786600" y="3287348"/>
            <a:ext cx="2307651" cy="45367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08" name="Shape 108"/>
          <p:cNvSpPr txBox="1"/>
          <p:nvPr/>
        </p:nvSpPr>
        <p:spPr>
          <a:xfrm>
            <a:off x="2208039" y="2433509"/>
            <a:ext cx="624300" cy="589113"/>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800" b="1" i="0" u="none" strike="noStrike" cap="none" dirty="0" smtClean="0">
                <a:solidFill>
                  <a:srgbClr val="008000"/>
                </a:solidFill>
                <a:latin typeface="Arial"/>
                <a:ea typeface="Arial"/>
                <a:cs typeface="Arial"/>
                <a:sym typeface="Arial"/>
              </a:rPr>
              <a:t>Ruby</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rgbClr val="008000"/>
              </a:buClr>
              <a:buSzPct val="25000"/>
              <a:buFont typeface="Arial"/>
              <a:buNone/>
            </a:pPr>
            <a:r>
              <a:rPr lang="en-US" sz="800" b="1" dirty="0" smtClean="0">
                <a:solidFill>
                  <a:srgbClr val="008000"/>
                </a:solidFill>
              </a:rPr>
              <a:t>Node</a:t>
            </a:r>
          </a:p>
          <a:p>
            <a:pPr marL="0" marR="0" lvl="0" indent="0" algn="l" rtl="0">
              <a:lnSpc>
                <a:spcPct val="100000"/>
              </a:lnSpc>
              <a:spcBef>
                <a:spcPts val="0"/>
              </a:spcBef>
              <a:spcAft>
                <a:spcPts val="0"/>
              </a:spcAft>
              <a:buClr>
                <a:srgbClr val="008000"/>
              </a:buClr>
              <a:buSzPct val="25000"/>
              <a:buFont typeface="Arial"/>
              <a:buNone/>
            </a:pPr>
            <a:r>
              <a:rPr lang="en-US" sz="800" b="1" i="0" u="none" strike="noStrike" cap="none" dirty="0" smtClean="0">
                <a:solidFill>
                  <a:srgbClr val="008000"/>
                </a:solidFill>
                <a:latin typeface="Arial"/>
                <a:ea typeface="Arial"/>
                <a:cs typeface="Arial"/>
                <a:sym typeface="Arial"/>
              </a:rPr>
              <a:t>Go</a:t>
            </a:r>
          </a:p>
          <a:p>
            <a:pPr marL="0" marR="0" lvl="0" indent="0" algn="l" rtl="0">
              <a:lnSpc>
                <a:spcPct val="100000"/>
              </a:lnSpc>
              <a:spcBef>
                <a:spcPts val="0"/>
              </a:spcBef>
              <a:spcAft>
                <a:spcPts val="0"/>
              </a:spcAft>
              <a:buClr>
                <a:srgbClr val="008000"/>
              </a:buClr>
              <a:buSzPct val="25000"/>
              <a:buFont typeface="Arial"/>
              <a:buNone/>
            </a:pPr>
            <a:endParaRPr lang="en-US" sz="800" b="1" i="0" u="none" strike="noStrike" cap="none" dirty="0" smtClean="0">
              <a:solidFill>
                <a:srgbClr val="008000"/>
              </a:solidFill>
              <a:latin typeface="Arial"/>
              <a:ea typeface="Arial"/>
              <a:cs typeface="Arial"/>
              <a:sym typeface="Arial"/>
            </a:endParaRPr>
          </a:p>
        </p:txBody>
      </p:sp>
      <p:grpSp>
        <p:nvGrpSpPr>
          <p:cNvPr id="109" name="Shape 109"/>
          <p:cNvGrpSpPr/>
          <p:nvPr/>
        </p:nvGrpSpPr>
        <p:grpSpPr>
          <a:xfrm>
            <a:off x="37452" y="2156596"/>
            <a:ext cx="186455" cy="176645"/>
            <a:chOff x="8317600" y="1296225"/>
            <a:chExt cx="255000" cy="287698"/>
          </a:xfrm>
        </p:grpSpPr>
        <p:sp>
          <p:nvSpPr>
            <p:cNvPr id="110" name="Shape 110"/>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1" name="Shape 111"/>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112" name="Shape 112"/>
          <p:cNvSpPr txBox="1">
            <a:spLocks noGrp="1"/>
          </p:cNvSpPr>
          <p:nvPr>
            <p:ph type="subTitle" idx="1"/>
          </p:nvPr>
        </p:nvSpPr>
        <p:spPr>
          <a:xfrm>
            <a:off x="3259075" y="394400"/>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1000" b="1" i="0" u="none" strike="noStrike" cap="none">
                <a:solidFill>
                  <a:schemeClr val="dk1"/>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endParaRPr sz="1200" b="1" i="0" u="none" strike="noStrike" cap="none">
              <a:solidFill>
                <a:schemeClr val="dk1"/>
              </a:solidFill>
              <a:latin typeface="Arial"/>
              <a:ea typeface="Arial"/>
              <a:cs typeface="Arial"/>
              <a:sym typeface="Arial"/>
            </a:endParaRPr>
          </a:p>
        </p:txBody>
      </p:sp>
      <p:sp>
        <p:nvSpPr>
          <p:cNvPr id="113" name="Shape 113"/>
          <p:cNvSpPr txBox="1"/>
          <p:nvPr/>
        </p:nvSpPr>
        <p:spPr>
          <a:xfrm>
            <a:off x="4031250" y="595412"/>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14" name="Shape 114"/>
          <p:cNvSpPr txBox="1">
            <a:spLocks noGrp="1"/>
          </p:cNvSpPr>
          <p:nvPr>
            <p:ph type="subTitle" idx="1"/>
          </p:nvPr>
        </p:nvSpPr>
        <p:spPr>
          <a:xfrm>
            <a:off x="161325" y="4119600"/>
            <a:ext cx="1559999" cy="9587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15" name="Shape 115"/>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 LOGGING</a:t>
            </a:r>
          </a:p>
        </p:txBody>
      </p:sp>
      <p:sp>
        <p:nvSpPr>
          <p:cNvPr id="116" name="Shape 116"/>
          <p:cNvSpPr/>
          <p:nvPr/>
        </p:nvSpPr>
        <p:spPr>
          <a:xfrm>
            <a:off x="7359050" y="296275"/>
            <a:ext cx="235500" cy="48167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7" name="Shape 117" descr="icon_jfrog_cf@2x.png"/>
          <p:cNvPicPr preferRelativeResize="0"/>
          <p:nvPr/>
        </p:nvPicPr>
        <p:blipFill rotWithShape="1">
          <a:blip r:embed="rId4">
            <a:alphaModFix/>
          </a:blip>
          <a:srcRect/>
          <a:stretch/>
        </p:blipFill>
        <p:spPr>
          <a:xfrm>
            <a:off x="4098325" y="701624"/>
            <a:ext cx="309900" cy="309900"/>
          </a:xfrm>
          <a:prstGeom prst="rect">
            <a:avLst/>
          </a:prstGeom>
          <a:noFill/>
          <a:ln>
            <a:noFill/>
          </a:ln>
        </p:spPr>
      </p:pic>
      <p:pic>
        <p:nvPicPr>
          <p:cNvPr id="118" name="Shape 118" descr="icon_jenkins_enterprise.png"/>
          <p:cNvPicPr preferRelativeResize="0"/>
          <p:nvPr/>
        </p:nvPicPr>
        <p:blipFill rotWithShape="1">
          <a:blip r:embed="rId5">
            <a:alphaModFix/>
          </a:blip>
          <a:srcRect/>
          <a:stretch/>
        </p:blipFill>
        <p:spPr>
          <a:xfrm>
            <a:off x="3387587" y="617191"/>
            <a:ext cx="460500" cy="421500"/>
          </a:xfrm>
          <a:prstGeom prst="rect">
            <a:avLst/>
          </a:prstGeom>
          <a:noFill/>
          <a:ln>
            <a:noFill/>
          </a:ln>
        </p:spPr>
      </p:pic>
      <p:pic>
        <p:nvPicPr>
          <p:cNvPr id="119" name="Shape 119" descr="icon_gitlab_cf@2x.png"/>
          <p:cNvPicPr preferRelativeResize="0"/>
          <p:nvPr/>
        </p:nvPicPr>
        <p:blipFill rotWithShape="1">
          <a:blip r:embed="rId6">
            <a:alphaModFix/>
          </a:blip>
          <a:srcRect/>
          <a:stretch/>
        </p:blipFill>
        <p:spPr>
          <a:xfrm>
            <a:off x="2473174" y="722950"/>
            <a:ext cx="577500" cy="482100"/>
          </a:xfrm>
          <a:prstGeom prst="rect">
            <a:avLst/>
          </a:prstGeom>
          <a:noFill/>
          <a:ln>
            <a:noFill/>
          </a:ln>
        </p:spPr>
      </p:pic>
      <p:pic>
        <p:nvPicPr>
          <p:cNvPr id="120" name="Shape 120" descr="icon_single_signon_cf@2x.png"/>
          <p:cNvPicPr preferRelativeResize="0"/>
          <p:nvPr/>
        </p:nvPicPr>
        <p:blipFill rotWithShape="1">
          <a:blip r:embed="rId7">
            <a:alphaModFix/>
          </a:blip>
          <a:srcRect/>
          <a:stretch/>
        </p:blipFill>
        <p:spPr>
          <a:xfrm>
            <a:off x="5344126" y="806012"/>
            <a:ext cx="531895" cy="514653"/>
          </a:xfrm>
          <a:prstGeom prst="rect">
            <a:avLst/>
          </a:prstGeom>
          <a:noFill/>
          <a:ln>
            <a:noFill/>
          </a:ln>
        </p:spPr>
      </p:pic>
      <p:pic>
        <p:nvPicPr>
          <p:cNvPr id="121" name="Shape 121" descr="default_product_logo@2x-a3dd9ac57373d57a41532c366896def4.png"/>
          <p:cNvPicPr preferRelativeResize="0"/>
          <p:nvPr/>
        </p:nvPicPr>
        <p:blipFill rotWithShape="1">
          <a:blip r:embed="rId8">
            <a:alphaModFix/>
          </a:blip>
          <a:srcRect/>
          <a:stretch/>
        </p:blipFill>
        <p:spPr>
          <a:xfrm>
            <a:off x="5344125" y="1448683"/>
            <a:ext cx="531895" cy="494205"/>
          </a:xfrm>
          <a:prstGeom prst="rect">
            <a:avLst/>
          </a:prstGeom>
          <a:noFill/>
          <a:ln>
            <a:noFill/>
          </a:ln>
        </p:spPr>
      </p:pic>
      <p:pic>
        <p:nvPicPr>
          <p:cNvPr id="122" name="Shape 122" descr="icon_opsmetrics_cf@2x.png"/>
          <p:cNvPicPr preferRelativeResize="0"/>
          <p:nvPr/>
        </p:nvPicPr>
        <p:blipFill rotWithShape="1">
          <a:blip r:embed="rId9">
            <a:alphaModFix/>
          </a:blip>
          <a:srcRect/>
          <a:stretch/>
        </p:blipFill>
        <p:spPr>
          <a:xfrm>
            <a:off x="6735978" y="1101696"/>
            <a:ext cx="456212" cy="456212"/>
          </a:xfrm>
          <a:prstGeom prst="rect">
            <a:avLst/>
          </a:prstGeom>
          <a:noFill/>
          <a:ln>
            <a:noFill/>
          </a:ln>
        </p:spPr>
      </p:pic>
      <p:pic>
        <p:nvPicPr>
          <p:cNvPr id="123" name="Shape 123" descr="icon_gemfire_cf@2x.png"/>
          <p:cNvPicPr preferRelativeResize="0"/>
          <p:nvPr/>
        </p:nvPicPr>
        <p:blipFill rotWithShape="1">
          <a:blip r:embed="rId10">
            <a:alphaModFix/>
          </a:blip>
          <a:srcRect/>
          <a:stretch/>
        </p:blipFill>
        <p:spPr>
          <a:xfrm>
            <a:off x="1074716" y="783493"/>
            <a:ext cx="435613" cy="435613"/>
          </a:xfrm>
          <a:prstGeom prst="rect">
            <a:avLst/>
          </a:prstGeom>
          <a:noFill/>
          <a:ln>
            <a:noFill/>
          </a:ln>
        </p:spPr>
      </p:pic>
      <p:pic>
        <p:nvPicPr>
          <p:cNvPr id="124" name="Shape 124" descr="icon_mysql_cf@2x.png"/>
          <p:cNvPicPr preferRelativeResize="0"/>
          <p:nvPr/>
        </p:nvPicPr>
        <p:blipFill rotWithShape="1">
          <a:blip r:embed="rId11">
            <a:alphaModFix/>
          </a:blip>
          <a:srcRect/>
          <a:stretch/>
        </p:blipFill>
        <p:spPr>
          <a:xfrm>
            <a:off x="204093" y="783658"/>
            <a:ext cx="489757" cy="470238"/>
          </a:xfrm>
          <a:prstGeom prst="rect">
            <a:avLst/>
          </a:prstGeom>
          <a:noFill/>
          <a:ln>
            <a:noFill/>
          </a:ln>
        </p:spPr>
      </p:pic>
      <p:pic>
        <p:nvPicPr>
          <p:cNvPr id="125" name="Shape 125" descr="icon_redis_cf@2x.png"/>
          <p:cNvPicPr preferRelativeResize="0"/>
          <p:nvPr/>
        </p:nvPicPr>
        <p:blipFill rotWithShape="1">
          <a:blip r:embed="rId12">
            <a:alphaModFix/>
          </a:blip>
          <a:srcRect/>
          <a:stretch/>
        </p:blipFill>
        <p:spPr>
          <a:xfrm>
            <a:off x="223906" y="1527832"/>
            <a:ext cx="469945" cy="419816"/>
          </a:xfrm>
          <a:prstGeom prst="rect">
            <a:avLst/>
          </a:prstGeom>
          <a:noFill/>
          <a:ln>
            <a:noFill/>
          </a:ln>
        </p:spPr>
      </p:pic>
      <p:pic>
        <p:nvPicPr>
          <p:cNvPr id="126" name="Shape 126" descr="icon_pivotalhd_cf@2x.png"/>
          <p:cNvPicPr preferRelativeResize="0"/>
          <p:nvPr/>
        </p:nvPicPr>
        <p:blipFill rotWithShape="1">
          <a:blip r:embed="rId13">
            <a:alphaModFix/>
          </a:blip>
          <a:srcRect/>
          <a:stretch/>
        </p:blipFill>
        <p:spPr>
          <a:xfrm>
            <a:off x="1074716" y="1536458"/>
            <a:ext cx="435613" cy="413699"/>
          </a:xfrm>
          <a:prstGeom prst="rect">
            <a:avLst/>
          </a:prstGeom>
          <a:noFill/>
          <a:ln>
            <a:noFill/>
          </a:ln>
        </p:spPr>
      </p:pic>
      <p:pic>
        <p:nvPicPr>
          <p:cNvPr id="127" name="Shape 127" descr="icon_springxd_cf@2x.png"/>
          <p:cNvPicPr preferRelativeResize="0"/>
          <p:nvPr/>
        </p:nvPicPr>
        <p:blipFill rotWithShape="1">
          <a:blip r:embed="rId14">
            <a:alphaModFix/>
          </a:blip>
          <a:srcRect/>
          <a:stretch/>
        </p:blipFill>
        <p:spPr>
          <a:xfrm>
            <a:off x="1174958" y="2531765"/>
            <a:ext cx="451423" cy="417416"/>
          </a:xfrm>
          <a:prstGeom prst="rect">
            <a:avLst/>
          </a:prstGeom>
          <a:noFill/>
          <a:ln w="9525" cap="flat" cmpd="sng">
            <a:solidFill>
              <a:srgbClr val="33928A"/>
            </a:solidFill>
            <a:prstDash val="solid"/>
            <a:round/>
            <a:headEnd type="none" w="med" len="med"/>
            <a:tailEnd type="none" w="med" len="med"/>
          </a:ln>
        </p:spPr>
      </p:pic>
      <p:pic>
        <p:nvPicPr>
          <p:cNvPr id="128" name="Shape 128" descr="icon_spring_cloud_services_cf@2x.png"/>
          <p:cNvPicPr preferRelativeResize="0"/>
          <p:nvPr/>
        </p:nvPicPr>
        <p:blipFill rotWithShape="1">
          <a:blip r:embed="rId15">
            <a:alphaModFix/>
          </a:blip>
          <a:srcRect/>
          <a:stretch/>
        </p:blipFill>
        <p:spPr>
          <a:xfrm>
            <a:off x="4218142" y="2639930"/>
            <a:ext cx="345710" cy="345710"/>
          </a:xfrm>
          <a:prstGeom prst="rect">
            <a:avLst/>
          </a:prstGeom>
          <a:noFill/>
          <a:ln>
            <a:noFill/>
          </a:ln>
        </p:spPr>
      </p:pic>
      <p:pic>
        <p:nvPicPr>
          <p:cNvPr id="129" name="Shape 129" descr="icon_apigee@2x.png"/>
          <p:cNvPicPr preferRelativeResize="0"/>
          <p:nvPr/>
        </p:nvPicPr>
        <p:blipFill rotWithShape="1">
          <a:blip r:embed="rId16">
            <a:alphaModFix/>
          </a:blip>
          <a:srcRect/>
          <a:stretch/>
        </p:blipFill>
        <p:spPr>
          <a:xfrm>
            <a:off x="3537124" y="1448683"/>
            <a:ext cx="981536" cy="741717"/>
          </a:xfrm>
          <a:prstGeom prst="rect">
            <a:avLst/>
          </a:prstGeom>
          <a:noFill/>
          <a:ln>
            <a:noFill/>
          </a:ln>
        </p:spPr>
      </p:pic>
      <p:pic>
        <p:nvPicPr>
          <p:cNvPr id="130" name="Shape 130" descr="icon_rabbitmq_cf@2x.png"/>
          <p:cNvPicPr preferRelativeResize="0"/>
          <p:nvPr/>
        </p:nvPicPr>
        <p:blipFill rotWithShape="1">
          <a:blip r:embed="rId17">
            <a:alphaModFix/>
          </a:blip>
          <a:srcRect/>
          <a:stretch/>
        </p:blipFill>
        <p:spPr>
          <a:xfrm>
            <a:off x="6709435" y="3171333"/>
            <a:ext cx="384815" cy="384815"/>
          </a:xfrm>
          <a:prstGeom prst="rect">
            <a:avLst/>
          </a:prstGeom>
          <a:noFill/>
          <a:ln>
            <a:noFill/>
          </a:ln>
        </p:spPr>
      </p:pic>
      <p:pic>
        <p:nvPicPr>
          <p:cNvPr id="131" name="Shape 131" descr="Icon_appdynamics_cf.png"/>
          <p:cNvPicPr preferRelativeResize="0"/>
          <p:nvPr/>
        </p:nvPicPr>
        <p:blipFill rotWithShape="1">
          <a:blip r:embed="rId18">
            <a:alphaModFix/>
          </a:blip>
          <a:srcRect/>
          <a:stretch/>
        </p:blipFill>
        <p:spPr>
          <a:xfrm>
            <a:off x="371170" y="3374896"/>
            <a:ext cx="336529" cy="306594"/>
          </a:xfrm>
          <a:prstGeom prst="rect">
            <a:avLst/>
          </a:prstGeom>
          <a:noFill/>
          <a:ln>
            <a:noFill/>
          </a:ln>
        </p:spPr>
      </p:pic>
      <p:pic>
        <p:nvPicPr>
          <p:cNvPr id="132" name="Shape 132" descr="icon_newrelic_cf@2x.png"/>
          <p:cNvPicPr preferRelativeResize="0"/>
          <p:nvPr/>
        </p:nvPicPr>
        <p:blipFill rotWithShape="1">
          <a:blip r:embed="rId19">
            <a:alphaModFix/>
          </a:blip>
          <a:srcRect/>
          <a:stretch/>
        </p:blipFill>
        <p:spPr>
          <a:xfrm>
            <a:off x="1057554" y="3333110"/>
            <a:ext cx="310042" cy="325159"/>
          </a:xfrm>
          <a:prstGeom prst="rect">
            <a:avLst/>
          </a:prstGeom>
          <a:noFill/>
          <a:ln>
            <a:noFill/>
          </a:ln>
        </p:spPr>
      </p:pic>
      <p:pic>
        <p:nvPicPr>
          <p:cNvPr id="133" name="Shape 133" descr="icon-dynatrace.png"/>
          <p:cNvPicPr preferRelativeResize="0"/>
          <p:nvPr/>
        </p:nvPicPr>
        <p:blipFill rotWithShape="1">
          <a:blip r:embed="rId20">
            <a:alphaModFix/>
          </a:blip>
          <a:srcRect/>
          <a:stretch/>
        </p:blipFill>
        <p:spPr>
          <a:xfrm>
            <a:off x="371170" y="3676673"/>
            <a:ext cx="336529" cy="328974"/>
          </a:xfrm>
          <a:prstGeom prst="rect">
            <a:avLst/>
          </a:prstGeom>
          <a:noFill/>
          <a:ln>
            <a:noFill/>
          </a:ln>
        </p:spPr>
      </p:pic>
      <p:pic>
        <p:nvPicPr>
          <p:cNvPr id="134" name="Shape 134"/>
          <p:cNvPicPr preferRelativeResize="0"/>
          <p:nvPr/>
        </p:nvPicPr>
        <p:blipFill rotWithShape="1">
          <a:blip r:embed="rId21">
            <a:alphaModFix/>
          </a:blip>
          <a:srcRect b="31914"/>
          <a:stretch/>
        </p:blipFill>
        <p:spPr>
          <a:xfrm>
            <a:off x="2832339" y="3219806"/>
            <a:ext cx="613341" cy="284687"/>
          </a:xfrm>
          <a:prstGeom prst="rect">
            <a:avLst/>
          </a:prstGeom>
          <a:noFill/>
          <a:ln>
            <a:noFill/>
          </a:ln>
          <a:effectLst>
            <a:outerShdw blurRad="50799" dist="38100" dir="2700000" sx="97000" sy="97000" algn="tl" rotWithShape="0">
              <a:srgbClr val="000000">
                <a:alpha val="70588"/>
              </a:srgbClr>
            </a:outerShdw>
          </a:effectLst>
        </p:spPr>
      </p:pic>
      <p:pic>
        <p:nvPicPr>
          <p:cNvPr id="135" name="Shape 135"/>
          <p:cNvPicPr preferRelativeResize="0"/>
          <p:nvPr/>
        </p:nvPicPr>
        <p:blipFill rotWithShape="1">
          <a:blip r:embed="rId22">
            <a:alphaModFix/>
          </a:blip>
          <a:srcRect/>
          <a:stretch/>
        </p:blipFill>
        <p:spPr>
          <a:xfrm>
            <a:off x="2170634" y="4867923"/>
            <a:ext cx="447900" cy="125400"/>
          </a:xfrm>
          <a:prstGeom prst="rect">
            <a:avLst/>
          </a:prstGeom>
          <a:noFill/>
          <a:ln>
            <a:noFill/>
          </a:ln>
        </p:spPr>
      </p:pic>
      <p:pic>
        <p:nvPicPr>
          <p:cNvPr id="136" name="Shape 136" descr="openstack_logo.jpg"/>
          <p:cNvPicPr preferRelativeResize="0"/>
          <p:nvPr/>
        </p:nvPicPr>
        <p:blipFill rotWithShape="1">
          <a:blip r:embed="rId23">
            <a:alphaModFix/>
          </a:blip>
          <a:srcRect l="4286"/>
          <a:stretch/>
        </p:blipFill>
        <p:spPr>
          <a:xfrm>
            <a:off x="3901489" y="4840771"/>
            <a:ext cx="464700" cy="179700"/>
          </a:xfrm>
          <a:prstGeom prst="rect">
            <a:avLst/>
          </a:prstGeom>
          <a:noFill/>
          <a:ln>
            <a:noFill/>
          </a:ln>
        </p:spPr>
      </p:pic>
      <p:pic>
        <p:nvPicPr>
          <p:cNvPr id="137" name="Shape 137" descr="https://encrypted-tbn0.gstatic.com/images?q=tbn:ANd9GcRgWtweeNVNot_dJ1JZ4fATg5X0qxTniN17Zry9UylCHUwXFy8KJQ"/>
          <p:cNvPicPr preferRelativeResize="0"/>
          <p:nvPr/>
        </p:nvPicPr>
        <p:blipFill rotWithShape="1">
          <a:blip r:embed="rId24">
            <a:alphaModFix/>
          </a:blip>
          <a:srcRect/>
          <a:stretch/>
        </p:blipFill>
        <p:spPr>
          <a:xfrm>
            <a:off x="4988746" y="4768776"/>
            <a:ext cx="409032" cy="174356"/>
          </a:xfrm>
          <a:prstGeom prst="rect">
            <a:avLst/>
          </a:prstGeom>
          <a:noFill/>
          <a:ln>
            <a:noFill/>
          </a:ln>
        </p:spPr>
      </p:pic>
      <p:grpSp>
        <p:nvGrpSpPr>
          <p:cNvPr id="138" name="Shape 138"/>
          <p:cNvGrpSpPr/>
          <p:nvPr/>
        </p:nvGrpSpPr>
        <p:grpSpPr>
          <a:xfrm>
            <a:off x="6619595" y="4724402"/>
            <a:ext cx="624360" cy="258722"/>
            <a:chOff x="3650837" y="4531964"/>
            <a:chExt cx="925073" cy="327843"/>
          </a:xfrm>
        </p:grpSpPr>
        <p:pic>
          <p:nvPicPr>
            <p:cNvPr id="139" name="Shape 139"/>
            <p:cNvPicPr preferRelativeResize="0"/>
            <p:nvPr/>
          </p:nvPicPr>
          <p:blipFill rotWithShape="1">
            <a:blip r:embed="rId25">
              <a:alphaModFix/>
            </a:blip>
            <a:srcRect/>
            <a:stretch/>
          </p:blipFill>
          <p:spPr>
            <a:xfrm>
              <a:off x="3650837" y="4531964"/>
              <a:ext cx="327843" cy="327843"/>
            </a:xfrm>
            <a:prstGeom prst="rect">
              <a:avLst/>
            </a:prstGeom>
            <a:noFill/>
            <a:ln>
              <a:noFill/>
            </a:ln>
          </p:spPr>
        </p:pic>
        <p:sp>
          <p:nvSpPr>
            <p:cNvPr id="140" name="Shape 140"/>
            <p:cNvSpPr txBox="1"/>
            <p:nvPr/>
          </p:nvSpPr>
          <p:spPr>
            <a:xfrm>
              <a:off x="3805955" y="4531964"/>
              <a:ext cx="769955" cy="312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Azure</a:t>
              </a:r>
            </a:p>
          </p:txBody>
        </p:sp>
      </p:grpSp>
      <p:pic>
        <p:nvPicPr>
          <p:cNvPr id="141" name="Shape 141" descr="icon_elasticruntime@2x.png"/>
          <p:cNvPicPr preferRelativeResize="0"/>
          <p:nvPr/>
        </p:nvPicPr>
        <p:blipFill rotWithShape="1">
          <a:blip r:embed="rId26">
            <a:alphaModFix/>
          </a:blip>
          <a:srcRect/>
          <a:stretch/>
        </p:blipFill>
        <p:spPr>
          <a:xfrm>
            <a:off x="4458292" y="3637632"/>
            <a:ext cx="394516" cy="394516"/>
          </a:xfrm>
          <a:prstGeom prst="rect">
            <a:avLst/>
          </a:prstGeom>
          <a:noFill/>
          <a:ln>
            <a:noFill/>
          </a:ln>
        </p:spPr>
      </p:pic>
      <p:pic>
        <p:nvPicPr>
          <p:cNvPr id="142" name="Shape 142" descr="runc.png"/>
          <p:cNvPicPr preferRelativeResize="0"/>
          <p:nvPr/>
        </p:nvPicPr>
        <p:blipFill rotWithShape="1">
          <a:blip r:embed="rId27">
            <a:alphaModFix/>
          </a:blip>
          <a:srcRect/>
          <a:stretch/>
        </p:blipFill>
        <p:spPr>
          <a:xfrm>
            <a:off x="3998748" y="3219805"/>
            <a:ext cx="519912" cy="284687"/>
          </a:xfrm>
          <a:prstGeom prst="rect">
            <a:avLst/>
          </a:prstGeom>
          <a:noFill/>
          <a:ln>
            <a:noFill/>
          </a:ln>
        </p:spPr>
      </p:pic>
      <p:pic>
        <p:nvPicPr>
          <p:cNvPr id="143" name="Shape 143" descr="icon_spring_cloud_services_cf@2x.png"/>
          <p:cNvPicPr preferRelativeResize="0"/>
          <p:nvPr/>
        </p:nvPicPr>
        <p:blipFill rotWithShape="1">
          <a:blip r:embed="rId15">
            <a:alphaModFix/>
          </a:blip>
          <a:srcRect/>
          <a:stretch/>
        </p:blipFill>
        <p:spPr>
          <a:xfrm>
            <a:off x="5445116" y="2639930"/>
            <a:ext cx="345710" cy="345710"/>
          </a:xfrm>
          <a:prstGeom prst="rect">
            <a:avLst/>
          </a:prstGeom>
          <a:noFill/>
          <a:ln>
            <a:noFill/>
          </a:ln>
        </p:spPr>
      </p:pic>
      <p:pic>
        <p:nvPicPr>
          <p:cNvPr id="144" name="Shape 144" descr="icon_spring_cloud_services_cf@2x.png"/>
          <p:cNvPicPr preferRelativeResize="0"/>
          <p:nvPr/>
        </p:nvPicPr>
        <p:blipFill rotWithShape="1">
          <a:blip r:embed="rId15">
            <a:alphaModFix/>
          </a:blip>
          <a:srcRect/>
          <a:stretch/>
        </p:blipFill>
        <p:spPr>
          <a:xfrm>
            <a:off x="6692796" y="2561774"/>
            <a:ext cx="345600" cy="345600"/>
          </a:xfrm>
          <a:prstGeom prst="rect">
            <a:avLst/>
          </a:prstGeom>
          <a:noFill/>
          <a:ln>
            <a:noFill/>
          </a:ln>
        </p:spPr>
      </p:pic>
      <p:pic>
        <p:nvPicPr>
          <p:cNvPr id="145" name="Shape 145" descr="haproxy-load-balancer.png"/>
          <p:cNvPicPr preferRelativeResize="0"/>
          <p:nvPr/>
        </p:nvPicPr>
        <p:blipFill rotWithShape="1">
          <a:blip r:embed="rId28">
            <a:alphaModFix/>
          </a:blip>
          <a:srcRect/>
          <a:stretch/>
        </p:blipFill>
        <p:spPr>
          <a:xfrm>
            <a:off x="223907" y="4402576"/>
            <a:ext cx="577620" cy="433216"/>
          </a:xfrm>
          <a:prstGeom prst="rect">
            <a:avLst/>
          </a:prstGeom>
          <a:noFill/>
          <a:ln>
            <a:noFill/>
          </a:ln>
        </p:spPr>
      </p:pic>
      <p:pic>
        <p:nvPicPr>
          <p:cNvPr id="146" name="Shape 146" descr="icon_apigateway_cf@2x.png"/>
          <p:cNvPicPr preferRelativeResize="0"/>
          <p:nvPr/>
        </p:nvPicPr>
        <p:blipFill rotWithShape="1">
          <a:blip r:embed="rId29">
            <a:alphaModFix/>
          </a:blip>
          <a:srcRect/>
          <a:stretch/>
        </p:blipFill>
        <p:spPr>
          <a:xfrm>
            <a:off x="1051200" y="4402578"/>
            <a:ext cx="488148" cy="433216"/>
          </a:xfrm>
          <a:prstGeom prst="rect">
            <a:avLst/>
          </a:prstGeom>
          <a:noFill/>
          <a:ln>
            <a:noFill/>
          </a:ln>
        </p:spPr>
      </p:pic>
      <p:pic>
        <p:nvPicPr>
          <p:cNvPr id="147" name="Shape 147" descr="Bosh-logo.png"/>
          <p:cNvPicPr preferRelativeResize="0"/>
          <p:nvPr/>
        </p:nvPicPr>
        <p:blipFill rotWithShape="1">
          <a:blip r:embed="rId30">
            <a:alphaModFix/>
          </a:blip>
          <a:srcRect/>
          <a:stretch/>
        </p:blipFill>
        <p:spPr>
          <a:xfrm>
            <a:off x="4422124" y="4139993"/>
            <a:ext cx="460500" cy="346200"/>
          </a:xfrm>
          <a:prstGeom prst="rect">
            <a:avLst/>
          </a:prstGeom>
          <a:noFill/>
          <a:ln>
            <a:noFill/>
          </a:ln>
        </p:spPr>
      </p:pic>
      <p:pic>
        <p:nvPicPr>
          <p:cNvPr id="148" name="Shape 148" descr="icon_buildpacks@2x.png"/>
          <p:cNvPicPr preferRelativeResize="0"/>
          <p:nvPr/>
        </p:nvPicPr>
        <p:blipFill rotWithShape="1">
          <a:blip r:embed="rId31">
            <a:alphaModFix/>
          </a:blip>
          <a:srcRect/>
          <a:stretch/>
        </p:blipFill>
        <p:spPr>
          <a:xfrm>
            <a:off x="2650401" y="2531765"/>
            <a:ext cx="476595" cy="476595"/>
          </a:xfrm>
          <a:prstGeom prst="rect">
            <a:avLst/>
          </a:prstGeom>
          <a:noFill/>
          <a:ln>
            <a:noFill/>
          </a:ln>
        </p:spPr>
      </p:pic>
      <p:sp>
        <p:nvSpPr>
          <p:cNvPr id="149" name="Shape 149"/>
          <p:cNvSpPr txBox="1"/>
          <p:nvPr/>
        </p:nvSpPr>
        <p:spPr>
          <a:xfrm>
            <a:off x="171860" y="1265591"/>
            <a:ext cx="1465148"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MySQL</a:t>
            </a:r>
            <a:r>
              <a:rPr lang="en" sz="1000" b="0" i="0" u="none" strike="noStrike" cap="none">
                <a:solidFill>
                  <a:srgbClr val="008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Gemfire</a:t>
            </a:r>
          </a:p>
        </p:txBody>
      </p:sp>
      <p:sp>
        <p:nvSpPr>
          <p:cNvPr id="150" name="Shape 150"/>
          <p:cNvSpPr txBox="1"/>
          <p:nvPr/>
        </p:nvSpPr>
        <p:spPr>
          <a:xfrm>
            <a:off x="208138" y="1898400"/>
            <a:ext cx="1465148"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Redis</a:t>
            </a:r>
            <a:r>
              <a:rPr lang="en" sz="1000" b="0"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Pivotal</a:t>
            </a:r>
            <a:r>
              <a:rPr lang="en" sz="1000" b="1"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HD</a:t>
            </a:r>
          </a:p>
        </p:txBody>
      </p:sp>
      <p:sp>
        <p:nvSpPr>
          <p:cNvPr id="151" name="Shape 151"/>
          <p:cNvSpPr txBox="1"/>
          <p:nvPr/>
        </p:nvSpPr>
        <p:spPr>
          <a:xfrm>
            <a:off x="1861750" y="783500"/>
            <a:ext cx="624300" cy="276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200" b="1" i="0" u="none" strike="noStrike" cap="none">
                <a:solidFill>
                  <a:srgbClr val="008000"/>
                </a:solidFill>
                <a:latin typeface="Arial"/>
                <a:ea typeface="Arial"/>
                <a:cs typeface="Arial"/>
                <a:sym typeface="Arial"/>
              </a:rPr>
              <a:t>Gitlab</a:t>
            </a:r>
          </a:p>
        </p:txBody>
      </p:sp>
      <p:sp>
        <p:nvSpPr>
          <p:cNvPr id="152" name="Shape 152"/>
          <p:cNvSpPr txBox="1"/>
          <p:nvPr/>
        </p:nvSpPr>
        <p:spPr>
          <a:xfrm>
            <a:off x="3270783" y="979779"/>
            <a:ext cx="1458092"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Jenkins</a:t>
            </a:r>
            <a:r>
              <a:rPr lang="en" sz="1000" b="0"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Artifactory</a:t>
            </a:r>
            <a:r>
              <a:rPr lang="en" sz="1000" b="0" i="0" u="none" strike="noStrike" cap="none">
                <a:solidFill>
                  <a:srgbClr val="008000"/>
                </a:solidFill>
                <a:latin typeface="Arial"/>
                <a:ea typeface="Arial"/>
                <a:cs typeface="Arial"/>
                <a:sym typeface="Arial"/>
              </a:rPr>
              <a:t> </a:t>
            </a:r>
          </a:p>
        </p:txBody>
      </p:sp>
      <p:pic>
        <p:nvPicPr>
          <p:cNvPr id="153" name="Shape 153" descr="icon_buildpacks@2x.png"/>
          <p:cNvPicPr preferRelativeResize="0"/>
          <p:nvPr/>
        </p:nvPicPr>
        <p:blipFill rotWithShape="1">
          <a:blip r:embed="rId31">
            <a:alphaModFix/>
          </a:blip>
          <a:srcRect/>
          <a:stretch/>
        </p:blipFill>
        <p:spPr>
          <a:xfrm>
            <a:off x="2649572" y="1643872"/>
            <a:ext cx="421499" cy="421499"/>
          </a:xfrm>
          <a:prstGeom prst="rect">
            <a:avLst/>
          </a:prstGeom>
          <a:noFill/>
          <a:ln>
            <a:noFill/>
          </a:ln>
        </p:spPr>
      </p:pic>
      <p:sp>
        <p:nvSpPr>
          <p:cNvPr id="154" name="Shape 154"/>
          <p:cNvSpPr txBox="1"/>
          <p:nvPr/>
        </p:nvSpPr>
        <p:spPr>
          <a:xfrm>
            <a:off x="137319" y="2639930"/>
            <a:ext cx="1286424"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Spring Cloud</a:t>
            </a:r>
          </a:p>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Dataflow</a:t>
            </a:r>
          </a:p>
        </p:txBody>
      </p:sp>
      <p:sp>
        <p:nvSpPr>
          <p:cNvPr id="155" name="Shape 155"/>
          <p:cNvSpPr txBox="1"/>
          <p:nvPr/>
        </p:nvSpPr>
        <p:spPr>
          <a:xfrm>
            <a:off x="5790826" y="3287348"/>
            <a:ext cx="828771"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RabbitMQ</a:t>
            </a:r>
          </a:p>
        </p:txBody>
      </p:sp>
      <p:sp>
        <p:nvSpPr>
          <p:cNvPr id="156" name="Shape 156"/>
          <p:cNvSpPr txBox="1"/>
          <p:nvPr/>
        </p:nvSpPr>
        <p:spPr>
          <a:xfrm>
            <a:off x="5221778" y="3741023"/>
            <a:ext cx="2054085"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PCF Elastic Runtime</a:t>
            </a:r>
          </a:p>
        </p:txBody>
      </p:sp>
      <p:sp>
        <p:nvSpPr>
          <p:cNvPr id="157" name="Shape 157"/>
          <p:cNvSpPr txBox="1"/>
          <p:nvPr/>
        </p:nvSpPr>
        <p:spPr>
          <a:xfrm>
            <a:off x="171863" y="4843182"/>
            <a:ext cx="1436286"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HA Proxy       Router</a:t>
            </a:r>
          </a:p>
        </p:txBody>
      </p:sp>
      <p:grpSp>
        <p:nvGrpSpPr>
          <p:cNvPr id="159" name="Shape 159"/>
          <p:cNvGrpSpPr/>
          <p:nvPr/>
        </p:nvGrpSpPr>
        <p:grpSpPr>
          <a:xfrm>
            <a:off x="7609491" y="2690242"/>
            <a:ext cx="1371022" cy="1050781"/>
            <a:chOff x="6775984" y="1967163"/>
            <a:chExt cx="1744133" cy="896937"/>
          </a:xfrm>
        </p:grpSpPr>
        <p:sp>
          <p:nvSpPr>
            <p:cNvPr id="160" name="Shape 160"/>
            <p:cNvSpPr/>
            <p:nvPr/>
          </p:nvSpPr>
          <p:spPr>
            <a:xfrm>
              <a:off x="6775984" y="1967163"/>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61" name="Shape 161"/>
            <p:cNvGrpSpPr/>
            <p:nvPr/>
          </p:nvGrpSpPr>
          <p:grpSpPr>
            <a:xfrm>
              <a:off x="6847707" y="2014681"/>
              <a:ext cx="1613145" cy="849419"/>
              <a:chOff x="6430190" y="1230979"/>
              <a:chExt cx="1613145" cy="849419"/>
            </a:xfrm>
          </p:grpSpPr>
          <p:grpSp>
            <p:nvGrpSpPr>
              <p:cNvPr id="162" name="Shape 162"/>
              <p:cNvGrpSpPr/>
              <p:nvPr/>
            </p:nvGrpSpPr>
            <p:grpSpPr>
              <a:xfrm>
                <a:off x="6430190" y="1230979"/>
                <a:ext cx="1613145" cy="568472"/>
                <a:chOff x="5490387" y="1527312"/>
                <a:chExt cx="1613145" cy="568472"/>
              </a:xfrm>
            </p:grpSpPr>
            <p:sp>
              <p:nvSpPr>
                <p:cNvPr id="163" name="Shape 163"/>
                <p:cNvSpPr/>
                <p:nvPr/>
              </p:nvSpPr>
              <p:spPr>
                <a:xfrm>
                  <a:off x="5490387" y="1527312"/>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200" b="0" i="0" u="none" strike="noStrike" cap="none">
                      <a:solidFill>
                        <a:srgbClr val="F2F2F2"/>
                      </a:solidFill>
                      <a:latin typeface="Calibri"/>
                      <a:ea typeface="Calibri"/>
                      <a:cs typeface="Calibri"/>
                      <a:sym typeface="Calibri"/>
                    </a:rPr>
                    <a:t>Service Broker</a:t>
                  </a:r>
                </a:p>
              </p:txBody>
            </p:sp>
            <p:sp>
              <p:nvSpPr>
                <p:cNvPr id="164" name="Shape 164"/>
                <p:cNvSpPr/>
                <p:nvPr/>
              </p:nvSpPr>
              <p:spPr>
                <a:xfrm>
                  <a:off x="5490387" y="1823641"/>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dirty="0" smtClean="0">
                      <a:solidFill>
                        <a:srgbClr val="F2F2F2"/>
                      </a:solidFill>
                      <a:latin typeface="Calibri"/>
                      <a:ea typeface="Calibri"/>
                      <a:cs typeface="Calibri"/>
                      <a:sym typeface="Calibri"/>
                    </a:rPr>
                    <a:t>PCF Managed</a:t>
                  </a:r>
                  <a:endParaRPr lang="en" sz="1200" b="0" i="0" u="none" strike="noStrike" cap="none" dirty="0">
                    <a:solidFill>
                      <a:srgbClr val="F2F2F2"/>
                    </a:solidFill>
                    <a:latin typeface="Calibri"/>
                    <a:ea typeface="Calibri"/>
                    <a:cs typeface="Calibri"/>
                    <a:sym typeface="Calibri"/>
                  </a:endParaRPr>
                </a:p>
              </p:txBody>
            </p:sp>
            <p:sp>
              <p:nvSpPr>
                <p:cNvPr id="165" name="Shape 165"/>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66" name="Shape 166"/>
              <p:cNvSpPr txBox="1"/>
              <p:nvPr/>
            </p:nvSpPr>
            <p:spPr>
              <a:xfrm>
                <a:off x="6431577" y="1803399"/>
                <a:ext cx="1536944" cy="2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10" b="0" i="0" u="none" strike="noStrike" cap="none" dirty="0" smtClean="0">
                    <a:solidFill>
                      <a:schemeClr val="dk1"/>
                    </a:solidFill>
                    <a:latin typeface="Arial"/>
                    <a:ea typeface="Arial"/>
                    <a:cs typeface="Arial"/>
                    <a:sym typeface="Arial"/>
                  </a:rPr>
                  <a:t>PCF Provided</a:t>
                </a:r>
              </a:p>
            </p:txBody>
          </p:sp>
          <p:sp>
            <p:nvSpPr>
              <p:cNvPr id="167" name="Shape 167"/>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grpSp>
        <p:nvGrpSpPr>
          <p:cNvPr id="168" name="Shape 168"/>
          <p:cNvGrpSpPr/>
          <p:nvPr/>
        </p:nvGrpSpPr>
        <p:grpSpPr>
          <a:xfrm>
            <a:off x="7623566" y="3806548"/>
            <a:ext cx="1372112" cy="1050779"/>
            <a:chOff x="6774597" y="1967163"/>
            <a:chExt cx="1745520" cy="896935"/>
          </a:xfrm>
        </p:grpSpPr>
        <p:sp>
          <p:nvSpPr>
            <p:cNvPr id="169" name="Shape 169"/>
            <p:cNvSpPr/>
            <p:nvPr/>
          </p:nvSpPr>
          <p:spPr>
            <a:xfrm>
              <a:off x="6775984" y="1967163"/>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70" name="Shape 170"/>
            <p:cNvGrpSpPr/>
            <p:nvPr/>
          </p:nvGrpSpPr>
          <p:grpSpPr>
            <a:xfrm>
              <a:off x="6774597" y="2014681"/>
              <a:ext cx="1686255" cy="849417"/>
              <a:chOff x="6357080" y="1230979"/>
              <a:chExt cx="1686255" cy="849417"/>
            </a:xfrm>
          </p:grpSpPr>
          <p:grpSp>
            <p:nvGrpSpPr>
              <p:cNvPr id="171" name="Shape 171"/>
              <p:cNvGrpSpPr/>
              <p:nvPr/>
            </p:nvGrpSpPr>
            <p:grpSpPr>
              <a:xfrm>
                <a:off x="6430190" y="1230979"/>
                <a:ext cx="1613145" cy="568472"/>
                <a:chOff x="5490387" y="1527312"/>
                <a:chExt cx="1613145" cy="568472"/>
              </a:xfrm>
            </p:grpSpPr>
            <p:sp>
              <p:nvSpPr>
                <p:cNvPr id="172" name="Shape 172"/>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200" b="0" i="0" u="none" strike="noStrike" cap="none">
                      <a:solidFill>
                        <a:srgbClr val="F2F2F2"/>
                      </a:solidFill>
                      <a:latin typeface="Calibri"/>
                      <a:ea typeface="Calibri"/>
                      <a:cs typeface="Calibri"/>
                      <a:sym typeface="Calibri"/>
                    </a:rPr>
                    <a:t>Service Broker</a:t>
                  </a:r>
                </a:p>
              </p:txBody>
            </p:sp>
            <p:sp>
              <p:nvSpPr>
                <p:cNvPr id="173" name="Shape 173"/>
                <p:cNvSpPr/>
                <p:nvPr/>
              </p:nvSpPr>
              <p:spPr>
                <a:xfrm>
                  <a:off x="5490387" y="1823641"/>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dirty="0" smtClean="0">
                      <a:solidFill>
                        <a:srgbClr val="F2F2F2"/>
                      </a:solidFill>
                      <a:latin typeface="Calibri"/>
                      <a:ea typeface="Calibri"/>
                      <a:cs typeface="Calibri"/>
                      <a:sym typeface="Calibri"/>
                    </a:rPr>
                    <a:t>Corp Managed</a:t>
                  </a:r>
                </a:p>
                <a:p>
                  <a:pPr marL="0" marR="0" lvl="0" indent="0" algn="l" rtl="0">
                    <a:lnSpc>
                      <a:spcPct val="100000"/>
                    </a:lnSpc>
                    <a:spcBef>
                      <a:spcPts val="0"/>
                    </a:spcBef>
                    <a:spcAft>
                      <a:spcPts val="0"/>
                    </a:spcAft>
                    <a:buClr>
                      <a:srgbClr val="F2F2F2"/>
                    </a:buClr>
                    <a:buSzPct val="25000"/>
                    <a:buFont typeface="Calibri"/>
                    <a:buNone/>
                  </a:pPr>
                  <a:r>
                    <a:rPr lang="en-US" sz="1200" dirty="0" smtClean="0">
                      <a:solidFill>
                        <a:srgbClr val="F2F2F2"/>
                      </a:solidFill>
                      <a:latin typeface="Calibri"/>
                      <a:ea typeface="Calibri"/>
                      <a:cs typeface="Calibri"/>
                      <a:sym typeface="Calibri"/>
                    </a:rPr>
                    <a:t>(or external)</a:t>
                  </a:r>
                  <a:endParaRPr lang="en" sz="1200" b="0" i="0" u="none" strike="noStrike" cap="none" dirty="0">
                    <a:solidFill>
                      <a:srgbClr val="F2F2F2"/>
                    </a:solidFill>
                    <a:latin typeface="Calibri"/>
                    <a:ea typeface="Calibri"/>
                    <a:cs typeface="Calibri"/>
                    <a:sym typeface="Calibri"/>
                  </a:endParaRPr>
                </a:p>
              </p:txBody>
            </p:sp>
            <p:sp>
              <p:nvSpPr>
                <p:cNvPr id="174" name="Shape 174"/>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75" name="Shape 175"/>
              <p:cNvSpPr txBox="1"/>
              <p:nvPr/>
            </p:nvSpPr>
            <p:spPr>
              <a:xfrm>
                <a:off x="6357080" y="1799452"/>
                <a:ext cx="1686255" cy="28094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10" b="0" i="0" u="none" strike="noStrike" cap="none" dirty="0" smtClean="0">
                    <a:solidFill>
                      <a:schemeClr val="dk1"/>
                    </a:solidFill>
                    <a:latin typeface="Arial"/>
                    <a:ea typeface="Arial"/>
                    <a:cs typeface="Arial"/>
                    <a:sym typeface="Arial"/>
                  </a:rPr>
                  <a:t>User Provided</a:t>
                </a:r>
                <a:endParaRPr lang="en" sz="1110" b="0" i="0" u="none" strike="noStrike" cap="none" dirty="0">
                  <a:solidFill>
                    <a:schemeClr val="dk1"/>
                  </a:solidFill>
                  <a:latin typeface="Arial"/>
                  <a:ea typeface="Arial"/>
                  <a:cs typeface="Arial"/>
                  <a:sym typeface="Arial"/>
                </a:endParaRPr>
              </a:p>
            </p:txBody>
          </p:sp>
          <p:sp>
            <p:nvSpPr>
              <p:cNvPr id="176" name="Shape 176"/>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grpSp>
        <p:nvGrpSpPr>
          <p:cNvPr id="177" name="Shape 177"/>
          <p:cNvGrpSpPr/>
          <p:nvPr/>
        </p:nvGrpSpPr>
        <p:grpSpPr>
          <a:xfrm>
            <a:off x="7609490" y="710724"/>
            <a:ext cx="1534508" cy="872326"/>
            <a:chOff x="6775984" y="840178"/>
            <a:chExt cx="1911650" cy="886964"/>
          </a:xfrm>
        </p:grpSpPr>
        <p:sp>
          <p:nvSpPr>
            <p:cNvPr id="178" name="Shape 178"/>
            <p:cNvSpPr/>
            <p:nvPr/>
          </p:nvSpPr>
          <p:spPr>
            <a:xfrm>
              <a:off x="6775984" y="840178"/>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79" name="Shape 179"/>
            <p:cNvGrpSpPr/>
            <p:nvPr/>
          </p:nvGrpSpPr>
          <p:grpSpPr>
            <a:xfrm>
              <a:off x="6847703" y="928524"/>
              <a:ext cx="1839931" cy="798618"/>
              <a:chOff x="1163919" y="1239446"/>
              <a:chExt cx="1839931" cy="798618"/>
            </a:xfrm>
          </p:grpSpPr>
          <p:grpSp>
            <p:nvGrpSpPr>
              <p:cNvPr id="180" name="Shape 180"/>
              <p:cNvGrpSpPr/>
              <p:nvPr/>
            </p:nvGrpSpPr>
            <p:grpSpPr>
              <a:xfrm>
                <a:off x="1163919" y="1239446"/>
                <a:ext cx="1621611" cy="568476"/>
                <a:chOff x="5481921" y="2721113"/>
                <a:chExt cx="1621611" cy="568476"/>
              </a:xfrm>
            </p:grpSpPr>
            <p:sp>
              <p:nvSpPr>
                <p:cNvPr id="181" name="Shape 181"/>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000" b="0" i="0" u="none" strike="noStrike" cap="none">
                      <a:solidFill>
                        <a:srgbClr val="F2F2F2"/>
                      </a:solidFill>
                      <a:latin typeface="Calibri"/>
                      <a:ea typeface="Calibri"/>
                      <a:cs typeface="Calibri"/>
                      <a:sym typeface="Calibri"/>
                    </a:rPr>
                    <a:t>Ops Manager UI</a:t>
                  </a:r>
                </a:p>
              </p:txBody>
            </p:sp>
            <p:sp>
              <p:nvSpPr>
                <p:cNvPr id="182" name="Shape 182"/>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BOSH Director </a:t>
                  </a:r>
                </a:p>
                <a:p>
                  <a:pPr marL="0" marR="0" lvl="0" indent="0" algn="ctr" rtl="0">
                    <a:lnSpc>
                      <a:spcPct val="100000"/>
                    </a:lnSpc>
                    <a:spcBef>
                      <a:spcPts val="0"/>
                    </a:spcBef>
                    <a:spcAft>
                      <a:spcPts val="0"/>
                    </a:spcAft>
                    <a:buClr>
                      <a:srgbClr val="F2F2F2"/>
                    </a:buClr>
                    <a:buSzPct val="25000"/>
                    <a:buFont typeface="Calibri"/>
                    <a:buNone/>
                  </a:pPr>
                  <a:r>
                    <a:rPr lang="en-US" sz="925" dirty="0" smtClean="0">
                      <a:solidFill>
                        <a:srgbClr val="F2F2F2"/>
                      </a:solidFill>
                      <a:latin typeface="Calibri"/>
                      <a:ea typeface="Calibri"/>
                      <a:cs typeface="Calibri"/>
                      <a:sym typeface="Calibri"/>
                    </a:rPr>
                    <a:t>CF </a:t>
                  </a:r>
                  <a:r>
                    <a:rPr lang="en-US" sz="925" b="0" i="0" u="none" strike="noStrike" cap="none" dirty="0" smtClean="0">
                      <a:solidFill>
                        <a:srgbClr val="F2F2F2"/>
                      </a:solidFill>
                      <a:latin typeface="Calibri"/>
                      <a:ea typeface="Calibri"/>
                      <a:cs typeface="Calibri"/>
                      <a:sym typeface="Calibri"/>
                    </a:rPr>
                    <a:t>CLI + API</a:t>
                  </a:r>
                  <a:endParaRPr lang="en" sz="925" b="0" i="0" u="none" strike="noStrike" cap="none" dirty="0">
                    <a:solidFill>
                      <a:srgbClr val="F2F2F2"/>
                    </a:solidFill>
                    <a:latin typeface="Calibri"/>
                    <a:ea typeface="Calibri"/>
                    <a:cs typeface="Calibri"/>
                    <a:sym typeface="Calibri"/>
                  </a:endParaRPr>
                </a:p>
              </p:txBody>
            </p:sp>
            <p:sp>
              <p:nvSpPr>
                <p:cNvPr id="183"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84" name="Shape 184"/>
              <p:cNvSpPr txBox="1"/>
              <p:nvPr/>
            </p:nvSpPr>
            <p:spPr>
              <a:xfrm>
                <a:off x="1169698" y="1761066"/>
                <a:ext cx="1834152" cy="276998"/>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dk1"/>
                  </a:buClr>
                  <a:buSzPct val="25000"/>
                  <a:buFont typeface="Arial"/>
                  <a:buNone/>
                </a:pPr>
                <a:r>
                  <a:rPr lang="en-US" sz="925" dirty="0" smtClean="0">
                    <a:solidFill>
                      <a:schemeClr val="dk1"/>
                    </a:solidFill>
                    <a:latin typeface="Arial"/>
                    <a:ea typeface="Arial"/>
                    <a:cs typeface="Arial"/>
                    <a:sym typeface="Arial"/>
                  </a:rPr>
                  <a:t>Ops </a:t>
                </a:r>
                <a:r>
                  <a:rPr lang="en" sz="925" b="0" i="0" u="none" strike="noStrike" cap="none" dirty="0" smtClean="0">
                    <a:solidFill>
                      <a:schemeClr val="dk1"/>
                    </a:solidFill>
                    <a:latin typeface="Arial"/>
                    <a:ea typeface="Arial"/>
                    <a:cs typeface="Arial"/>
                    <a:sym typeface="Arial"/>
                  </a:rPr>
                  <a:t>Manager</a:t>
                </a:r>
                <a:r>
                  <a:rPr lang="en-US" sz="925" b="0" i="0" u="none" strike="noStrike" cap="none" dirty="0" smtClean="0">
                    <a:solidFill>
                      <a:schemeClr val="dk1"/>
                    </a:solidFill>
                    <a:latin typeface="Arial"/>
                    <a:ea typeface="Arial"/>
                    <a:cs typeface="Arial"/>
                    <a:sym typeface="Arial"/>
                  </a:rPr>
                  <a:t> (Admin)</a:t>
                </a:r>
                <a:endParaRPr lang="en" sz="925" b="0" i="0" u="none" strike="noStrike" cap="none" dirty="0">
                  <a:solidFill>
                    <a:schemeClr val="dk1"/>
                  </a:solidFill>
                  <a:latin typeface="Arial"/>
                  <a:ea typeface="Arial"/>
                  <a:cs typeface="Arial"/>
                  <a:sym typeface="Arial"/>
                </a:endParaRPr>
              </a:p>
            </p:txBody>
          </p:sp>
        </p:grpSp>
      </p:grpSp>
      <p:pic>
        <p:nvPicPr>
          <p:cNvPr id="185" name="Shape 185" descr="logo.png"/>
          <p:cNvPicPr preferRelativeResize="0"/>
          <p:nvPr/>
        </p:nvPicPr>
        <p:blipFill rotWithShape="1">
          <a:blip r:embed="rId32">
            <a:alphaModFix/>
          </a:blip>
          <a:srcRect/>
          <a:stretch/>
        </p:blipFill>
        <p:spPr>
          <a:xfrm>
            <a:off x="1014384" y="3653310"/>
            <a:ext cx="415958" cy="383267"/>
          </a:xfrm>
          <a:prstGeom prst="rect">
            <a:avLst/>
          </a:prstGeom>
          <a:noFill/>
          <a:ln>
            <a:noFill/>
          </a:ln>
        </p:spPr>
      </p:pic>
      <p:pic>
        <p:nvPicPr>
          <p:cNvPr id="186" name="Shape 186" descr="default_product_logo@2x-a3dd9ac57373d57a41532c366896def4.png"/>
          <p:cNvPicPr preferRelativeResize="0"/>
          <p:nvPr/>
        </p:nvPicPr>
        <p:blipFill rotWithShape="1">
          <a:blip r:embed="rId8">
            <a:alphaModFix/>
          </a:blip>
          <a:srcRect/>
          <a:stretch/>
        </p:blipFill>
        <p:spPr>
          <a:xfrm>
            <a:off x="6818100" y="1658877"/>
            <a:ext cx="384900" cy="357600"/>
          </a:xfrm>
          <a:prstGeom prst="rect">
            <a:avLst/>
          </a:prstGeom>
          <a:noFill/>
          <a:ln>
            <a:noFill/>
          </a:ln>
        </p:spPr>
      </p:pic>
      <p:grpSp>
        <p:nvGrpSpPr>
          <p:cNvPr id="187" name="Shape 177"/>
          <p:cNvGrpSpPr/>
          <p:nvPr/>
        </p:nvGrpSpPr>
        <p:grpSpPr>
          <a:xfrm>
            <a:off x="7623566" y="1724622"/>
            <a:ext cx="1400040" cy="872326"/>
            <a:chOff x="6775984" y="840178"/>
            <a:chExt cx="1744133" cy="886964"/>
          </a:xfrm>
        </p:grpSpPr>
        <p:sp>
          <p:nvSpPr>
            <p:cNvPr id="188" name="Shape 178"/>
            <p:cNvSpPr/>
            <p:nvPr/>
          </p:nvSpPr>
          <p:spPr>
            <a:xfrm>
              <a:off x="6775984" y="840178"/>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89" name="Shape 179"/>
            <p:cNvGrpSpPr/>
            <p:nvPr/>
          </p:nvGrpSpPr>
          <p:grpSpPr>
            <a:xfrm>
              <a:off x="6847703" y="928524"/>
              <a:ext cx="1637620" cy="798618"/>
              <a:chOff x="1163919" y="1239446"/>
              <a:chExt cx="1637620" cy="798618"/>
            </a:xfrm>
          </p:grpSpPr>
          <p:grpSp>
            <p:nvGrpSpPr>
              <p:cNvPr id="190" name="Shape 180"/>
              <p:cNvGrpSpPr/>
              <p:nvPr/>
            </p:nvGrpSpPr>
            <p:grpSpPr>
              <a:xfrm>
                <a:off x="1163919" y="1239446"/>
                <a:ext cx="1637620" cy="568476"/>
                <a:chOff x="5481921" y="2721113"/>
                <a:chExt cx="1637620" cy="568476"/>
              </a:xfrm>
            </p:grpSpPr>
            <p:sp>
              <p:nvSpPr>
                <p:cNvPr id="192" name="Shape 181"/>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0" i="0" u="none" strike="noStrike" cap="none" dirty="0" smtClean="0">
                      <a:solidFill>
                        <a:srgbClr val="F2F2F2"/>
                      </a:solidFill>
                      <a:latin typeface="Calibri"/>
                      <a:ea typeface="Calibri"/>
                      <a:cs typeface="Calibri"/>
                      <a:sym typeface="Calibri"/>
                    </a:rPr>
                    <a:t>Apps </a:t>
                  </a:r>
                  <a:r>
                    <a:rPr lang="en" sz="1000" b="0" i="0" u="none" strike="noStrike" cap="none" dirty="0" smtClean="0">
                      <a:solidFill>
                        <a:srgbClr val="F2F2F2"/>
                      </a:solidFill>
                      <a:latin typeface="Calibri"/>
                      <a:ea typeface="Calibri"/>
                      <a:cs typeface="Calibri"/>
                      <a:sym typeface="Calibri"/>
                    </a:rPr>
                    <a:t>Manager </a:t>
                  </a:r>
                  <a:r>
                    <a:rPr lang="en" sz="1000" b="0" i="0" u="none" strike="noStrike" cap="none" dirty="0">
                      <a:solidFill>
                        <a:srgbClr val="F2F2F2"/>
                      </a:solidFill>
                      <a:latin typeface="Calibri"/>
                      <a:ea typeface="Calibri"/>
                      <a:cs typeface="Calibri"/>
                      <a:sym typeface="Calibri"/>
                    </a:rPr>
                    <a:t>UI</a:t>
                  </a:r>
                </a:p>
              </p:txBody>
            </p:sp>
            <p:sp>
              <p:nvSpPr>
                <p:cNvPr id="193" name="Shape 182"/>
                <p:cNvSpPr/>
                <p:nvPr/>
              </p:nvSpPr>
              <p:spPr>
                <a:xfrm>
                  <a:off x="5490387" y="3017446"/>
                  <a:ext cx="1629154"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Service Marketplace</a:t>
                  </a:r>
                </a:p>
                <a:p>
                  <a:pPr marL="0" marR="0" lvl="0" indent="0" algn="l"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CF CLI + API</a:t>
                  </a:r>
                  <a:endParaRPr lang="en" sz="925" b="0" i="0" u="none" strike="noStrike" cap="none" dirty="0">
                    <a:solidFill>
                      <a:srgbClr val="F2F2F2"/>
                    </a:solidFill>
                    <a:latin typeface="Calibri"/>
                    <a:ea typeface="Calibri"/>
                    <a:cs typeface="Calibri"/>
                    <a:sym typeface="Calibri"/>
                  </a:endParaRPr>
                </a:p>
              </p:txBody>
            </p:sp>
            <p:sp>
              <p:nvSpPr>
                <p:cNvPr id="194"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91" name="Shape 184"/>
              <p:cNvSpPr txBox="1"/>
              <p:nvPr/>
            </p:nvSpPr>
            <p:spPr>
              <a:xfrm>
                <a:off x="1169700" y="1761066"/>
                <a:ext cx="1587544"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925" b="0" i="0" u="none" strike="noStrike" cap="none" dirty="0" smtClean="0">
                    <a:solidFill>
                      <a:schemeClr val="dk1"/>
                    </a:solidFill>
                    <a:latin typeface="Arial"/>
                    <a:ea typeface="Arial"/>
                    <a:cs typeface="Arial"/>
                    <a:sym typeface="Arial"/>
                  </a:rPr>
                  <a:t>Apps Manager (</a:t>
                </a:r>
                <a:r>
                  <a:rPr lang="en-US" sz="925" b="0" i="0" u="none" strike="noStrike" cap="none" dirty="0" err="1" smtClean="0">
                    <a:solidFill>
                      <a:schemeClr val="dk1"/>
                    </a:solidFill>
                    <a:latin typeface="Arial"/>
                    <a:ea typeface="Arial"/>
                    <a:cs typeface="Arial"/>
                    <a:sym typeface="Arial"/>
                  </a:rPr>
                  <a:t>Dev</a:t>
                </a:r>
                <a:r>
                  <a:rPr lang="en-US" sz="925" b="0" i="0" u="none" strike="noStrike" cap="none" dirty="0" smtClean="0">
                    <a:solidFill>
                      <a:schemeClr val="dk1"/>
                    </a:solidFill>
                    <a:latin typeface="Arial"/>
                    <a:ea typeface="Arial"/>
                    <a:cs typeface="Arial"/>
                    <a:sym typeface="Arial"/>
                  </a:rPr>
                  <a:t>)</a:t>
                </a:r>
                <a:endParaRPr lang="en" sz="925" b="0" i="0" u="none" strike="noStrike" cap="none" dirty="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36117155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Cloud Ready Poll </a:t>
            </a:r>
            <a:endParaRPr lang="en" sz="3600" b="1" baseline="30000" dirty="0">
              <a:solidFill>
                <a:srgbClr val="00AE9E"/>
              </a:solidFill>
            </a:endParaRPr>
          </a:p>
        </p:txBody>
      </p:sp>
      <p:sp>
        <p:nvSpPr>
          <p:cNvPr id="3" name="Rectangle 2"/>
          <p:cNvSpPr/>
          <p:nvPr/>
        </p:nvSpPr>
        <p:spPr>
          <a:xfrm>
            <a:off x="366751" y="1215798"/>
            <a:ext cx="8618487" cy="3539430"/>
          </a:xfrm>
          <a:prstGeom prst="rect">
            <a:avLst/>
          </a:prstGeom>
        </p:spPr>
        <p:txBody>
          <a:bodyPr wrap="square">
            <a:spAutoFit/>
          </a:bodyPr>
          <a:lstStyle/>
          <a:p>
            <a:pPr marL="457200" indent="-457200">
              <a:buFont typeface="Arial"/>
              <a:buChar char="•"/>
            </a:pPr>
            <a:r>
              <a:rPr lang="en-US" sz="3200" dirty="0" smtClean="0">
                <a:solidFill>
                  <a:schemeClr val="bg1"/>
                </a:solidFill>
              </a:rPr>
              <a:t>App upgrades require planned outage?</a:t>
            </a:r>
          </a:p>
          <a:p>
            <a:pPr marL="457200" indent="-457200">
              <a:buFont typeface="Arial"/>
              <a:buChar char="•"/>
            </a:pPr>
            <a:endParaRPr lang="en-US" sz="3200" dirty="0" smtClean="0">
              <a:solidFill>
                <a:schemeClr val="bg1"/>
              </a:solidFill>
            </a:endParaRPr>
          </a:p>
          <a:p>
            <a:pPr marL="457200" indent="-457200">
              <a:buFont typeface="Arial"/>
              <a:buChar char="•"/>
            </a:pPr>
            <a:r>
              <a:rPr lang="en-US" sz="3200" dirty="0" smtClean="0">
                <a:solidFill>
                  <a:schemeClr val="bg1"/>
                </a:solidFill>
              </a:rPr>
              <a:t>Apps are hard to scale up or scale down?</a:t>
            </a:r>
          </a:p>
          <a:p>
            <a:endParaRPr lang="en-US" sz="3200" dirty="0" smtClean="0">
              <a:solidFill>
                <a:schemeClr val="bg1"/>
              </a:solidFill>
            </a:endParaRPr>
          </a:p>
          <a:p>
            <a:pPr marL="457200" indent="-457200">
              <a:buFont typeface="Arial"/>
              <a:buChar char="•"/>
            </a:pPr>
            <a:r>
              <a:rPr lang="en-US" sz="3200" dirty="0">
                <a:solidFill>
                  <a:schemeClr val="bg1"/>
                </a:solidFill>
              </a:rPr>
              <a:t>App downtime when pulling cables at random in the </a:t>
            </a:r>
            <a:r>
              <a:rPr lang="en-US" sz="3200" dirty="0" smtClean="0">
                <a:solidFill>
                  <a:schemeClr val="bg1"/>
                </a:solidFill>
              </a:rPr>
              <a:t>datacenter?</a:t>
            </a:r>
            <a:endParaRPr lang="en-US" sz="3200" dirty="0">
              <a:solidFill>
                <a:schemeClr val="bg1"/>
              </a:solidFill>
            </a:endParaRPr>
          </a:p>
          <a:p>
            <a:endParaRPr lang="en-US" sz="3200" dirty="0" smtClean="0">
              <a:solidFill>
                <a:schemeClr val="bg1"/>
              </a:solidFill>
            </a:endParaRP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16</a:t>
            </a:fld>
            <a:endParaRPr lang="en-US" sz="1050" dirty="0">
              <a:solidFill>
                <a:schemeClr val="bg1">
                  <a:lumMod val="65000"/>
                </a:schemeClr>
              </a:solidFill>
            </a:endParaRPr>
          </a:p>
        </p:txBody>
      </p:sp>
    </p:spTree>
    <p:extLst>
      <p:ext uri="{BB962C8B-B14F-4D97-AF65-F5344CB8AC3E}">
        <p14:creationId xmlns:p14="http://schemas.microsoft.com/office/powerpoint/2010/main" val="20879462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a:t>
            </a:r>
            <a:r>
              <a:rPr lang="en-US" sz="3600" b="1" dirty="0" smtClean="0">
                <a:solidFill>
                  <a:srgbClr val="FFFFFF"/>
                </a:solidFill>
              </a:rPr>
              <a:t>Platform</a:t>
            </a:r>
            <a:endParaRPr lang="en" sz="3600" b="1" baseline="30000" dirty="0">
              <a:solidFill>
                <a:srgbClr val="FFFFFF"/>
              </a:solidFill>
            </a:endParaRPr>
          </a:p>
        </p:txBody>
      </p:sp>
      <p:sp>
        <p:nvSpPr>
          <p:cNvPr id="3" name="Rectangle 2"/>
          <p:cNvSpPr/>
          <p:nvPr/>
        </p:nvSpPr>
        <p:spPr>
          <a:xfrm>
            <a:off x="1028225" y="1636943"/>
            <a:ext cx="7087551" cy="2308324"/>
          </a:xfrm>
          <a:prstGeom prst="rect">
            <a:avLst/>
          </a:prstGeom>
        </p:spPr>
        <p:txBody>
          <a:bodyPr wrap="square">
            <a:spAutoFit/>
          </a:bodyPr>
          <a:lstStyle/>
          <a:p>
            <a:pPr algn="ctr"/>
            <a:r>
              <a:rPr lang="en-US" sz="3600" dirty="0" smtClean="0">
                <a:solidFill>
                  <a:schemeClr val="bg1">
                    <a:lumMod val="85000"/>
                  </a:schemeClr>
                </a:solidFill>
              </a:rPr>
              <a:t>An end-to-end </a:t>
            </a:r>
            <a:r>
              <a:rPr lang="en-US" sz="3600" i="1" dirty="0" smtClean="0">
                <a:solidFill>
                  <a:schemeClr val="accent6"/>
                </a:solidFill>
              </a:rPr>
              <a:t>structured platform </a:t>
            </a:r>
            <a:r>
              <a:rPr lang="en-US" sz="3600" dirty="0" smtClean="0">
                <a:solidFill>
                  <a:schemeClr val="bg1">
                    <a:lumMod val="85000"/>
                  </a:schemeClr>
                </a:solidFill>
              </a:rPr>
              <a:t>makes resilient distributed App </a:t>
            </a:r>
          </a:p>
          <a:p>
            <a:pPr algn="ctr"/>
            <a:r>
              <a:rPr lang="en-US" sz="3600" dirty="0" smtClean="0">
                <a:solidFill>
                  <a:schemeClr val="bg1">
                    <a:lumMod val="85000"/>
                  </a:schemeClr>
                </a:solidFill>
              </a:rPr>
              <a:t>best practices, a </a:t>
            </a:r>
            <a:r>
              <a:rPr lang="en-US" sz="3600" dirty="0" smtClean="0">
                <a:solidFill>
                  <a:schemeClr val="accent6"/>
                </a:solidFill>
              </a:rPr>
              <a:t>turn-key</a:t>
            </a:r>
            <a:r>
              <a:rPr lang="en-US" sz="3600" dirty="0" smtClean="0">
                <a:solidFill>
                  <a:schemeClr val="bg1"/>
                </a:solidFill>
              </a:rPr>
              <a:t>,</a:t>
            </a:r>
            <a:r>
              <a:rPr lang="en-US" sz="3600" dirty="0" smtClean="0">
                <a:solidFill>
                  <a:schemeClr val="accent6"/>
                </a:solidFill>
              </a:rPr>
              <a:t> </a:t>
            </a:r>
          </a:p>
          <a:p>
            <a:pPr algn="ctr"/>
            <a:r>
              <a:rPr lang="en-US" sz="3600" i="1" dirty="0" smtClean="0">
                <a:solidFill>
                  <a:srgbClr val="FFC85F"/>
                </a:solidFill>
              </a:rPr>
              <a:t>first practice</a:t>
            </a: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17</a:t>
            </a:fld>
            <a:endParaRPr lang="en-US" sz="1050" dirty="0">
              <a:solidFill>
                <a:schemeClr val="bg1">
                  <a:lumMod val="65000"/>
                </a:schemeClr>
              </a:solidFill>
            </a:endParaRPr>
          </a:p>
        </p:txBody>
      </p:sp>
    </p:spTree>
    <p:extLst>
      <p:ext uri="{BB962C8B-B14F-4D97-AF65-F5344CB8AC3E}">
        <p14:creationId xmlns:p14="http://schemas.microsoft.com/office/powerpoint/2010/main" val="22802917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Path to </a:t>
            </a:r>
            <a:r>
              <a:rPr lang="en-US" sz="3200" b="1" dirty="0" smtClean="0">
                <a:solidFill>
                  <a:srgbClr val="FFFFFF"/>
                </a:solidFill>
              </a:rPr>
              <a:t>Full Stack </a:t>
            </a:r>
            <a:r>
              <a:rPr lang="en-US" sz="3200" b="1" dirty="0" smtClean="0">
                <a:solidFill>
                  <a:srgbClr val="008774"/>
                </a:solidFill>
              </a:rPr>
              <a:t>Automation</a:t>
            </a:r>
            <a:endParaRPr lang="en-US" sz="3200" b="1" dirty="0">
              <a:solidFill>
                <a:srgbClr val="008774"/>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6"/>
                  </a:solidFill>
                  <a:effectLst/>
                  <a:uLnTx/>
                  <a:uFillTx/>
                  <a:ea typeface="Calibri"/>
                  <a:cs typeface="Calibri"/>
                </a:rPr>
                <a:t>   </a:t>
              </a:r>
              <a:r>
                <a:rPr kumimoji="0" lang="en-US" sz="1600" b="1" i="0" u="none" strike="noStrike" kern="1200" cap="none" spc="0" normalizeH="0" baseline="0" noProof="0" dirty="0" smtClean="0">
                  <a:ln>
                    <a:noFill/>
                  </a:ln>
                  <a:solidFill>
                    <a:schemeClr val="accent6"/>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FC85F"/>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chemeClr val="bg1"/>
                  </a:solid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C85F"/>
                    </a:solidFill>
                    <a:effectLst/>
                    <a:uLnTx/>
                    <a:uFillTx/>
                    <a:ea typeface="Calibri"/>
                    <a:cs typeface="Calibri"/>
                  </a:rPr>
                  <a:t>Platforms</a:t>
                </a:r>
                <a:endParaRPr kumimoji="0" lang="en-US" sz="1600" b="1" i="0" u="none" strike="noStrike" kern="1200" cap="none" spc="0" normalizeH="0" baseline="0" noProof="0" dirty="0" smtClean="0">
                  <a:ln>
                    <a:noFill/>
                  </a:ln>
                  <a:solidFill>
                    <a:srgbClr val="FFC85F"/>
                  </a:solidFill>
                  <a:effectLst/>
                  <a:uLnTx/>
                  <a:uFillTx/>
                  <a:ea typeface="Calibri"/>
                  <a:cs typeface="Calibri"/>
                </a:endParaRP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55" name="Slide Number Placeholder 1"/>
          <p:cNvSpPr txBox="1">
            <a:spLocks/>
          </p:cNvSpPr>
          <p:nvPr/>
        </p:nvSpPr>
        <p:spPr>
          <a:xfrm>
            <a:off x="48247" y="4849918"/>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18</a:t>
            </a:fld>
            <a:endParaRPr lang="en-US" sz="1050" dirty="0">
              <a:solidFill>
                <a:schemeClr val="bg1">
                  <a:lumMod val="65000"/>
                </a:schemeClr>
              </a:solidFill>
            </a:endParaRPr>
          </a:p>
        </p:txBody>
      </p:sp>
    </p:spTree>
    <p:extLst>
      <p:ext uri="{BB962C8B-B14F-4D97-AF65-F5344CB8AC3E}">
        <p14:creationId xmlns:p14="http://schemas.microsoft.com/office/powerpoint/2010/main" val="16751361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038"/>
        <p:cNvGrpSpPr/>
        <p:nvPr/>
      </p:nvGrpSpPr>
      <p:grpSpPr>
        <a:xfrm>
          <a:off x="0" y="0"/>
          <a:ext cx="0" cy="0"/>
          <a:chOff x="0" y="0"/>
          <a:chExt cx="0" cy="0"/>
        </a:xfrm>
      </p:grpSpPr>
      <p:grpSp>
        <p:nvGrpSpPr>
          <p:cNvPr id="7" name="Group 6"/>
          <p:cNvGrpSpPr/>
          <p:nvPr/>
        </p:nvGrpSpPr>
        <p:grpSpPr>
          <a:xfrm>
            <a:off x="1604819" y="4312219"/>
            <a:ext cx="5183908" cy="729872"/>
            <a:chOff x="184080" y="4377802"/>
            <a:chExt cx="4336746" cy="531523"/>
          </a:xfrm>
        </p:grpSpPr>
        <p:grpSp>
          <p:nvGrpSpPr>
            <p:cNvPr id="11" name="Group 10"/>
            <p:cNvGrpSpPr/>
            <p:nvPr/>
          </p:nvGrpSpPr>
          <p:grpSpPr>
            <a:xfrm>
              <a:off x="184080" y="4377802"/>
              <a:ext cx="1010802" cy="527416"/>
              <a:chOff x="184080" y="4448922"/>
              <a:chExt cx="1010802" cy="527416"/>
            </a:xfrm>
          </p:grpSpPr>
          <p:pic>
            <p:nvPicPr>
              <p:cNvPr id="22" name="Picture 21"/>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23" name="Picture 22"/>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2" name="Group 11"/>
            <p:cNvGrpSpPr/>
            <p:nvPr/>
          </p:nvGrpSpPr>
          <p:grpSpPr>
            <a:xfrm>
              <a:off x="2400043" y="4380286"/>
              <a:ext cx="1010802" cy="527416"/>
              <a:chOff x="2400043" y="4451406"/>
              <a:chExt cx="1010802" cy="527416"/>
            </a:xfrm>
          </p:grpSpPr>
          <p:pic>
            <p:nvPicPr>
              <p:cNvPr id="20" name="Picture 19"/>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21"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3" name="Group 12"/>
            <p:cNvGrpSpPr/>
            <p:nvPr/>
          </p:nvGrpSpPr>
          <p:grpSpPr>
            <a:xfrm>
              <a:off x="1286160" y="4378688"/>
              <a:ext cx="1010802" cy="527416"/>
              <a:chOff x="1286160" y="4449808"/>
              <a:chExt cx="1010802" cy="527416"/>
            </a:xfrm>
          </p:grpSpPr>
          <p:pic>
            <p:nvPicPr>
              <p:cNvPr id="18" name="Picture 17"/>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9" name="Picture 18"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4" name="Group 13"/>
            <p:cNvGrpSpPr/>
            <p:nvPr/>
          </p:nvGrpSpPr>
          <p:grpSpPr>
            <a:xfrm>
              <a:off x="3510024" y="4381909"/>
              <a:ext cx="1010802" cy="527416"/>
              <a:chOff x="3510024" y="4453029"/>
              <a:chExt cx="1010802" cy="527416"/>
            </a:xfrm>
          </p:grpSpPr>
          <p:pic>
            <p:nvPicPr>
              <p:cNvPr id="15" name="Picture 14"/>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6" name="Picture 15"/>
              <p:cNvPicPr>
                <a:picLocks noChangeAspect="1"/>
              </p:cNvPicPr>
              <p:nvPr/>
            </p:nvPicPr>
            <p:blipFill>
              <a:blip r:embed="rId7"/>
              <a:stretch>
                <a:fillRect/>
              </a:stretch>
            </p:blipFill>
            <p:spPr>
              <a:xfrm>
                <a:off x="3650837" y="4531964"/>
                <a:ext cx="327845" cy="327845"/>
              </a:xfrm>
              <a:prstGeom prst="rect">
                <a:avLst/>
              </a:prstGeom>
            </p:spPr>
          </p:pic>
          <p:sp>
            <p:nvSpPr>
              <p:cNvPr id="17" name="TextBox 16"/>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grpSp>
        <p:nvGrpSpPr>
          <p:cNvPr id="2" name="Group 1"/>
          <p:cNvGrpSpPr/>
          <p:nvPr/>
        </p:nvGrpSpPr>
        <p:grpSpPr>
          <a:xfrm>
            <a:off x="1885890" y="2871368"/>
            <a:ext cx="4716305" cy="1167228"/>
            <a:chOff x="1885890" y="2871368"/>
            <a:chExt cx="4716305" cy="1167228"/>
          </a:xfrm>
        </p:grpSpPr>
        <p:sp>
          <p:nvSpPr>
            <p:cNvPr id="3" name="Rectangle 2"/>
            <p:cNvSpPr/>
            <p:nvPr/>
          </p:nvSpPr>
          <p:spPr>
            <a:xfrm>
              <a:off x="1885890" y="2871368"/>
              <a:ext cx="4716305"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006139" y="2961155"/>
              <a:ext cx="1208257" cy="95896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OS</a:t>
              </a:r>
              <a:endParaRPr lang="en-US" dirty="0"/>
            </a:p>
          </p:txBody>
        </p:sp>
        <p:sp>
          <p:nvSpPr>
            <p:cNvPr id="38" name="Rectangle 37"/>
            <p:cNvSpPr/>
            <p:nvPr/>
          </p:nvSpPr>
          <p:spPr>
            <a:xfrm>
              <a:off x="3366796" y="2921156"/>
              <a:ext cx="3071082"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Container Orchestration</a:t>
              </a:r>
              <a:endParaRPr lang="en-US" sz="1600" dirty="0"/>
            </a:p>
          </p:txBody>
        </p:sp>
        <p:sp>
          <p:nvSpPr>
            <p:cNvPr id="39" name="Rectangle 38"/>
            <p:cNvSpPr/>
            <p:nvPr/>
          </p:nvSpPr>
          <p:spPr>
            <a:xfrm>
              <a:off x="3366796" y="3469663"/>
              <a:ext cx="3071081"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Cloud Orchestration</a:t>
              </a:r>
              <a:endParaRPr lang="en-US" sz="1600" dirty="0"/>
            </a:p>
          </p:txBody>
        </p:sp>
      </p:grpSp>
      <p:cxnSp>
        <p:nvCxnSpPr>
          <p:cNvPr id="6" name="Straight Connector 5"/>
          <p:cNvCxnSpPr/>
          <p:nvPr/>
        </p:nvCxnSpPr>
        <p:spPr>
          <a:xfrm>
            <a:off x="1608441" y="2717447"/>
            <a:ext cx="5180286" cy="0"/>
          </a:xfrm>
          <a:prstGeom prst="line">
            <a:avLst/>
          </a:prstGeom>
          <a:ln w="38100" cmpd="sng">
            <a:solidFill>
              <a:srgbClr val="FFFF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962580" y="2903109"/>
            <a:ext cx="1659712" cy="1815882"/>
          </a:xfrm>
          <a:prstGeom prst="rect">
            <a:avLst/>
          </a:prstGeom>
          <a:noFill/>
        </p:spPr>
        <p:txBody>
          <a:bodyPr wrap="none" rtlCol="0">
            <a:spAutoFit/>
          </a:bodyPr>
          <a:lstStyle/>
          <a:p>
            <a:r>
              <a:rPr lang="en-US" sz="1400" i="1" dirty="0" smtClean="0">
                <a:solidFill>
                  <a:srgbClr val="FFFFFF"/>
                </a:solidFill>
              </a:rPr>
              <a:t>DIY Tooling:</a:t>
            </a:r>
          </a:p>
          <a:p>
            <a:r>
              <a:rPr lang="en-US" sz="1400" dirty="0" smtClean="0">
                <a:solidFill>
                  <a:srgbClr val="FFFFFF"/>
                </a:solidFill>
              </a:rPr>
              <a:t>    Puppet</a:t>
            </a:r>
          </a:p>
          <a:p>
            <a:r>
              <a:rPr lang="en-US" sz="1400" dirty="0" smtClean="0">
                <a:solidFill>
                  <a:srgbClr val="FFFFFF"/>
                </a:solidFill>
              </a:rPr>
              <a:t>    Chef</a:t>
            </a:r>
          </a:p>
          <a:p>
            <a:r>
              <a:rPr lang="en-US" sz="1400" dirty="0" smtClean="0">
                <a:solidFill>
                  <a:srgbClr val="FFFFFF"/>
                </a:solidFill>
              </a:rPr>
              <a:t>    </a:t>
            </a:r>
            <a:r>
              <a:rPr lang="en-US" sz="1400" dirty="0" err="1" smtClean="0">
                <a:solidFill>
                  <a:srgbClr val="FFFFFF"/>
                </a:solidFill>
              </a:rPr>
              <a:t>Ansible</a:t>
            </a:r>
            <a:endParaRPr lang="en-US" sz="1400" dirty="0" smtClean="0">
              <a:solidFill>
                <a:srgbClr val="FFFFFF"/>
              </a:solidFill>
            </a:endParaRPr>
          </a:p>
          <a:p>
            <a:r>
              <a:rPr lang="en-US" sz="1400" dirty="0" smtClean="0">
                <a:solidFill>
                  <a:srgbClr val="FFFFFF"/>
                </a:solidFill>
              </a:rPr>
              <a:t>    Cloud formation</a:t>
            </a:r>
          </a:p>
          <a:p>
            <a:r>
              <a:rPr lang="en-US" sz="1400" dirty="0" smtClean="0">
                <a:solidFill>
                  <a:srgbClr val="FFFFFF"/>
                </a:solidFill>
              </a:rPr>
              <a:t>    </a:t>
            </a:r>
            <a:r>
              <a:rPr lang="en-US" sz="1400" dirty="0" err="1" smtClean="0">
                <a:solidFill>
                  <a:srgbClr val="FFFFFF"/>
                </a:solidFill>
              </a:rPr>
              <a:t>Terraform</a:t>
            </a:r>
            <a:endParaRPr lang="en-US" sz="1400" dirty="0" smtClean="0">
              <a:solidFill>
                <a:srgbClr val="FFFFFF"/>
              </a:solidFill>
            </a:endParaRPr>
          </a:p>
          <a:p>
            <a:r>
              <a:rPr lang="en-US" sz="1400" dirty="0" smtClean="0">
                <a:solidFill>
                  <a:srgbClr val="FFFFFF"/>
                </a:solidFill>
              </a:rPr>
              <a:t>    Rancher</a:t>
            </a:r>
          </a:p>
          <a:p>
            <a:r>
              <a:rPr lang="en-US" sz="1400" dirty="0" smtClean="0">
                <a:solidFill>
                  <a:srgbClr val="FFFFFF"/>
                </a:solidFill>
              </a:rPr>
              <a:t>    …</a:t>
            </a:r>
          </a:p>
        </p:txBody>
      </p:sp>
      <p:sp>
        <p:nvSpPr>
          <p:cNvPr id="42" name="Rectangle 41"/>
          <p:cNvSpPr/>
          <p:nvPr/>
        </p:nvSpPr>
        <p:spPr>
          <a:xfrm>
            <a:off x="1885891" y="1827313"/>
            <a:ext cx="4716304" cy="749040"/>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Java/.NET </a:t>
            </a:r>
          </a:p>
          <a:p>
            <a:r>
              <a:rPr lang="en-US" dirty="0" err="1" smtClean="0"/>
              <a:t>Microservices</a:t>
            </a:r>
            <a:endParaRPr lang="en-US" dirty="0"/>
          </a:p>
        </p:txBody>
      </p:sp>
      <p:grpSp>
        <p:nvGrpSpPr>
          <p:cNvPr id="8" name="Group 7"/>
          <p:cNvGrpSpPr/>
          <p:nvPr/>
        </p:nvGrpSpPr>
        <p:grpSpPr>
          <a:xfrm>
            <a:off x="696739" y="1498912"/>
            <a:ext cx="1048030" cy="1077441"/>
            <a:chOff x="696739" y="1498912"/>
            <a:chExt cx="1048030" cy="1077441"/>
          </a:xfrm>
        </p:grpSpPr>
        <p:sp>
          <p:nvSpPr>
            <p:cNvPr id="46" name="Curved Down Arrow 45"/>
            <p:cNvSpPr/>
            <p:nvPr/>
          </p:nvSpPr>
          <p:spPr>
            <a:xfrm>
              <a:off x="705605" y="1498912"/>
              <a:ext cx="1039164"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8" name="Curved Down Arrow 47"/>
            <p:cNvSpPr/>
            <p:nvPr/>
          </p:nvSpPr>
          <p:spPr>
            <a:xfrm rot="10800000">
              <a:off x="696739" y="2063286"/>
              <a:ext cx="1048030"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7" name="TextBox 46"/>
            <p:cNvSpPr txBox="1"/>
            <p:nvPr/>
          </p:nvSpPr>
          <p:spPr>
            <a:xfrm>
              <a:off x="795410" y="1827313"/>
              <a:ext cx="813031" cy="369332"/>
            </a:xfrm>
            <a:prstGeom prst="rect">
              <a:avLst/>
            </a:prstGeom>
            <a:noFill/>
          </p:spPr>
          <p:txBody>
            <a:bodyPr wrap="none" rtlCol="0">
              <a:spAutoFit/>
            </a:bodyPr>
            <a:lstStyle/>
            <a:p>
              <a:r>
                <a:rPr lang="en-US" dirty="0" smtClean="0">
                  <a:solidFill>
                    <a:schemeClr val="bg1"/>
                  </a:solidFill>
                </a:rPr>
                <a:t>CI/CD</a:t>
              </a:r>
              <a:endParaRPr lang="en-US" dirty="0">
                <a:solidFill>
                  <a:schemeClr val="bg1"/>
                </a:solidFill>
              </a:endParaRPr>
            </a:p>
          </p:txBody>
        </p:sp>
      </p:grpSp>
      <p:grpSp>
        <p:nvGrpSpPr>
          <p:cNvPr id="5" name="Group 4"/>
          <p:cNvGrpSpPr/>
          <p:nvPr/>
        </p:nvGrpSpPr>
        <p:grpSpPr>
          <a:xfrm>
            <a:off x="3790753" y="2015852"/>
            <a:ext cx="2723879" cy="394588"/>
            <a:chOff x="3790753" y="2015852"/>
            <a:chExt cx="2723879" cy="394588"/>
          </a:xfrm>
        </p:grpSpPr>
        <p:sp>
          <p:nvSpPr>
            <p:cNvPr id="51" name="Rectangle 50"/>
            <p:cNvSpPr/>
            <p:nvPr/>
          </p:nvSpPr>
          <p:spPr>
            <a:xfrm>
              <a:off x="3790753" y="2015852"/>
              <a:ext cx="1330191"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Spring Boot</a:t>
              </a:r>
              <a:endParaRPr lang="en-US" sz="1600" dirty="0"/>
            </a:p>
          </p:txBody>
        </p:sp>
        <p:sp>
          <p:nvSpPr>
            <p:cNvPr id="52" name="Rectangle 51"/>
            <p:cNvSpPr/>
            <p:nvPr/>
          </p:nvSpPr>
          <p:spPr>
            <a:xfrm>
              <a:off x="5184442" y="2015852"/>
              <a:ext cx="1330190"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Netflix OSS</a:t>
              </a:r>
              <a:endParaRPr lang="en-US" sz="1600" dirty="0"/>
            </a:p>
          </p:txBody>
        </p:sp>
      </p:grpSp>
      <p:grpSp>
        <p:nvGrpSpPr>
          <p:cNvPr id="9" name="Group 8"/>
          <p:cNvGrpSpPr/>
          <p:nvPr/>
        </p:nvGrpSpPr>
        <p:grpSpPr>
          <a:xfrm>
            <a:off x="1885890" y="1032071"/>
            <a:ext cx="4716304" cy="662082"/>
            <a:chOff x="1885890" y="1032071"/>
            <a:chExt cx="4716304" cy="662082"/>
          </a:xfrm>
        </p:grpSpPr>
        <p:sp>
          <p:nvSpPr>
            <p:cNvPr id="53" name="Rectangle 52"/>
            <p:cNvSpPr/>
            <p:nvPr/>
          </p:nvSpPr>
          <p:spPr>
            <a:xfrm>
              <a:off x="1885890" y="1032071"/>
              <a:ext cx="1088009" cy="66208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Metrics</a:t>
              </a:r>
              <a:endParaRPr lang="en-US" dirty="0"/>
            </a:p>
          </p:txBody>
        </p:sp>
        <p:sp>
          <p:nvSpPr>
            <p:cNvPr id="54" name="Rectangle 53"/>
            <p:cNvSpPr/>
            <p:nvPr/>
          </p:nvSpPr>
          <p:spPr>
            <a:xfrm>
              <a:off x="3098077"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SSO</a:t>
              </a:r>
              <a:endParaRPr lang="en-US" dirty="0"/>
            </a:p>
          </p:txBody>
        </p:sp>
        <p:sp>
          <p:nvSpPr>
            <p:cNvPr id="55" name="Rectangle 54"/>
            <p:cNvSpPr/>
            <p:nvPr/>
          </p:nvSpPr>
          <p:spPr>
            <a:xfrm>
              <a:off x="4307670"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p>
          </p:txBody>
        </p:sp>
        <p:sp>
          <p:nvSpPr>
            <p:cNvPr id="58" name="Rectangle 57"/>
            <p:cNvSpPr/>
            <p:nvPr/>
          </p:nvSpPr>
          <p:spPr>
            <a:xfrm>
              <a:off x="5514185"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Load</a:t>
              </a:r>
            </a:p>
            <a:p>
              <a:pPr algn="ctr"/>
              <a:r>
                <a:rPr lang="en-US" sz="1600" dirty="0" smtClean="0"/>
                <a:t>Balancing</a:t>
              </a:r>
              <a:endParaRPr lang="en-US" sz="1600" dirty="0"/>
            </a:p>
          </p:txBody>
        </p:sp>
      </p:grpSp>
      <p:sp>
        <p:nvSpPr>
          <p:cNvPr id="61"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Building a </a:t>
            </a:r>
            <a:r>
              <a:rPr lang="en-US" sz="3200" b="1" dirty="0" smtClean="0">
                <a:solidFill>
                  <a:srgbClr val="FFFFFF"/>
                </a:solidFill>
                <a:sym typeface="Calibri"/>
              </a:rPr>
              <a:t>Cloud Native Platform</a:t>
            </a:r>
            <a:endParaRPr lang="en-US" sz="3200" b="1" dirty="0">
              <a:solidFill>
                <a:srgbClr val="FFFFFF"/>
              </a:solidFill>
              <a:sym typeface="Calibri"/>
            </a:endParaRPr>
          </a:p>
        </p:txBody>
      </p:sp>
      <p:sp>
        <p:nvSpPr>
          <p:cNvPr id="41" name="Rectangle 40"/>
          <p:cNvSpPr/>
          <p:nvPr/>
        </p:nvSpPr>
        <p:spPr>
          <a:xfrm>
            <a:off x="1856155" y="2857257"/>
            <a:ext cx="4746040"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Pivotal Cloud Foundry</a:t>
            </a:r>
          </a:p>
          <a:p>
            <a:pPr algn="ctr"/>
            <a:r>
              <a:rPr lang="en-US" sz="2000" dirty="0" smtClean="0"/>
              <a:t>Elastic Container Runtime</a:t>
            </a:r>
            <a:endParaRPr lang="en-US" sz="2000" dirty="0"/>
          </a:p>
        </p:txBody>
      </p:sp>
      <p:sp>
        <p:nvSpPr>
          <p:cNvPr id="43" name="TextBox 42"/>
          <p:cNvSpPr txBox="1"/>
          <p:nvPr/>
        </p:nvSpPr>
        <p:spPr>
          <a:xfrm>
            <a:off x="6962580" y="2314824"/>
            <a:ext cx="1876764" cy="2585323"/>
          </a:xfrm>
          <a:prstGeom prst="rect">
            <a:avLst/>
          </a:prstGeom>
          <a:noFill/>
        </p:spPr>
        <p:txBody>
          <a:bodyPr wrap="none" rtlCol="0">
            <a:spAutoFit/>
          </a:bodyPr>
          <a:lstStyle/>
          <a:p>
            <a:r>
              <a:rPr lang="en-US" i="1" dirty="0" smtClean="0">
                <a:solidFill>
                  <a:schemeClr val="bg1"/>
                </a:solidFill>
              </a:rPr>
              <a:t>Developer </a:t>
            </a:r>
            <a:r>
              <a:rPr lang="en-US" b="1" i="1" u="sng" dirty="0" smtClean="0">
                <a:solidFill>
                  <a:schemeClr val="bg1"/>
                </a:solidFill>
              </a:rPr>
              <a:t>AND</a:t>
            </a:r>
          </a:p>
          <a:p>
            <a:r>
              <a:rPr lang="en-US" i="1" dirty="0" smtClean="0">
                <a:solidFill>
                  <a:schemeClr val="bg1"/>
                </a:solidFill>
              </a:rPr>
              <a:t>Operator Agility</a:t>
            </a: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r>
              <a:rPr lang="en-US" i="1" dirty="0" smtClean="0">
                <a:solidFill>
                  <a:schemeClr val="bg1"/>
                </a:solidFill>
              </a:rPr>
              <a:t>True Multi-cloud </a:t>
            </a:r>
          </a:p>
          <a:p>
            <a:r>
              <a:rPr lang="en-US" i="1" dirty="0" smtClean="0">
                <a:solidFill>
                  <a:schemeClr val="bg1"/>
                </a:solidFill>
              </a:rPr>
              <a:t>Portability</a:t>
            </a:r>
            <a:endParaRPr lang="en-US" i="1" dirty="0">
              <a:solidFill>
                <a:schemeClr val="bg1"/>
              </a:solidFill>
            </a:endParaRPr>
          </a:p>
        </p:txBody>
      </p:sp>
      <p:sp>
        <p:nvSpPr>
          <p:cNvPr id="4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19</a:t>
            </a:fld>
            <a:endParaRPr lang="en-US" sz="1050" dirty="0">
              <a:solidFill>
                <a:schemeClr val="bg1">
                  <a:lumMod val="65000"/>
                </a:schemeClr>
              </a:solidFill>
            </a:endParaRPr>
          </a:p>
        </p:txBody>
      </p:sp>
      <p:sp>
        <p:nvSpPr>
          <p:cNvPr id="45" name="Shape 1039"/>
          <p:cNvSpPr txBox="1">
            <a:spLocks/>
          </p:cNvSpPr>
          <p:nvPr/>
        </p:nvSpPr>
        <p:spPr>
          <a:xfrm>
            <a:off x="97337" y="146211"/>
            <a:ext cx="2514162" cy="857400"/>
          </a:xfrm>
          <a:prstGeom prst="rect">
            <a:avLst/>
          </a:prstGeom>
          <a:solidFill>
            <a:srgbClr val="17232A"/>
          </a:solidFill>
          <a:ln>
            <a:noFill/>
          </a:ln>
        </p:spPr>
        <p:txBody>
          <a:bodyPr lIns="91425" tIns="91425" rIns="91425" bIns="91425" anchor="t" anchorCtr="0"/>
          <a:lstStyle>
            <a:lvl1pPr algn="l" defTabSz="457200" rtl="0" eaLnBrk="1" latinLnBrk="0" hangingPunct="1">
              <a:spcBef>
                <a:spcPts val="0"/>
              </a:spcBef>
              <a:spcAft>
                <a:spcPts val="0"/>
              </a:spcAft>
              <a:buNone/>
              <a:defRPr sz="4400" kern="1200">
                <a:solidFill>
                  <a:schemeClr val="tx1"/>
                </a:solidFill>
                <a:latin typeface="+mj-lt"/>
                <a:ea typeface="+mj-ea"/>
                <a:cs typeface="+mj-cs"/>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r>
              <a:rPr lang="en-US" sz="3200" b="1" dirty="0" smtClean="0">
                <a:solidFill>
                  <a:schemeClr val="accent2"/>
                </a:solidFill>
                <a:sym typeface="Calibri"/>
              </a:rPr>
              <a:t>Choosing a</a:t>
            </a:r>
            <a:endParaRPr lang="en-US" sz="3200" b="1" dirty="0">
              <a:solidFill>
                <a:schemeClr val="accent2"/>
              </a:solidFill>
              <a:sym typeface="Calibri"/>
            </a:endParaRPr>
          </a:p>
        </p:txBody>
      </p:sp>
      <p:sp>
        <p:nvSpPr>
          <p:cNvPr id="57" name="Rectangle 56"/>
          <p:cNvSpPr/>
          <p:nvPr/>
        </p:nvSpPr>
        <p:spPr>
          <a:xfrm>
            <a:off x="3837382" y="3894713"/>
            <a:ext cx="667221" cy="368087"/>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CPI</a:t>
            </a:r>
            <a:endParaRPr lang="en-US" dirty="0"/>
          </a:p>
        </p:txBody>
      </p:sp>
    </p:spTree>
    <p:extLst>
      <p:ext uri="{BB962C8B-B14F-4D97-AF65-F5344CB8AC3E}">
        <p14:creationId xmlns:p14="http://schemas.microsoft.com/office/powerpoint/2010/main" val="393663672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 calcmode="lin" valueType="num">
                                      <p:cBhvr>
                                        <p:cTn id="34" dur="500" fill="hold"/>
                                        <p:tgtEl>
                                          <p:spTgt spid="8"/>
                                        </p:tgtEl>
                                        <p:attrNameLst>
                                          <p:attrName>style.rotation</p:attrName>
                                        </p:attrNameLst>
                                      </p:cBhvr>
                                      <p:tavLst>
                                        <p:tav tm="0">
                                          <p:val>
                                            <p:fltVal val="360"/>
                                          </p:val>
                                        </p:tav>
                                        <p:tav tm="100000">
                                          <p:val>
                                            <p:fltVal val="0"/>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dissolve">
                                      <p:cBhvr>
                                        <p:cTn id="50" dur="2000"/>
                                        <p:tgtEl>
                                          <p:spTgt spid="4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dissolve">
                                      <p:cBhvr>
                                        <p:cTn id="53" dur="2000"/>
                                        <p:tgtEl>
                                          <p:spTgt spid="57"/>
                                        </p:tgtEl>
                                      </p:cBhvr>
                                    </p:animEffect>
                                  </p:childTnLst>
                                </p:cTn>
                              </p:par>
                              <p:par>
                                <p:cTn id="54" presetID="9" presetClass="exit" presetSubtype="0" fill="hold" grpId="1" nodeType="withEffect">
                                  <p:stCondLst>
                                    <p:cond delay="0"/>
                                  </p:stCondLst>
                                  <p:childTnLst>
                                    <p:animEffect transition="out" filter="dissolve">
                                      <p:cBhvr>
                                        <p:cTn id="55" dur="2000"/>
                                        <p:tgtEl>
                                          <p:spTgt spid="40"/>
                                        </p:tgtEl>
                                      </p:cBhvr>
                                    </p:animEffect>
                                    <p:set>
                                      <p:cBhvr>
                                        <p:cTn id="56" dur="1" fill="hold">
                                          <p:stCondLst>
                                            <p:cond delay="1999"/>
                                          </p:stCondLst>
                                        </p:cTn>
                                        <p:tgtEl>
                                          <p:spTgt spid="40"/>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dissolve">
                                      <p:cBhvr>
                                        <p:cTn id="59" dur="2000"/>
                                        <p:tgtEl>
                                          <p:spTgt spid="43"/>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dissolve">
                                      <p:cBhvr>
                                        <p:cTn id="62"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2" grpId="0" animBg="1"/>
      <p:bldP spid="41" grpId="0" animBg="1"/>
      <p:bldP spid="43" grpId="0"/>
      <p:bldP spid="45" grpId="0" animBg="1"/>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65509" y="3599344"/>
            <a:ext cx="2832702" cy="1262940"/>
          </a:xfrm>
          <a:prstGeom prst="roundRect">
            <a:avLst/>
          </a:prstGeom>
          <a:solidFill>
            <a:schemeClr val="bg1"/>
          </a:solidFill>
          <a:ln w="19050" cmpd="sng">
            <a:solidFill>
              <a:schemeClr val="accent5"/>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6"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1664488" y="2422314"/>
            <a:ext cx="1160285" cy="728264"/>
          </a:xfrm>
          <a:prstGeom prst="rect">
            <a:avLst/>
          </a:prstGeom>
          <a:noFill/>
        </p:spPr>
      </p:pic>
      <p:pic>
        <p:nvPicPr>
          <p:cNvPr id="118"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710571" y="2371297"/>
            <a:ext cx="1160285" cy="728264"/>
          </a:xfrm>
          <a:prstGeom prst="rect">
            <a:avLst/>
          </a:prstGeom>
          <a:noFill/>
        </p:spPr>
      </p:pic>
      <p:pic>
        <p:nvPicPr>
          <p:cNvPr id="115"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124364" y="2421470"/>
            <a:ext cx="1321032" cy="823012"/>
          </a:xfrm>
          <a:prstGeom prst="rect">
            <a:avLst/>
          </a:prstGeom>
          <a:noFill/>
        </p:spPr>
      </p:pic>
      <p:sp>
        <p:nvSpPr>
          <p:cNvPr id="42" name="Rounded Rectangle 41"/>
          <p:cNvSpPr/>
          <p:nvPr/>
        </p:nvSpPr>
        <p:spPr>
          <a:xfrm>
            <a:off x="4461519" y="532190"/>
            <a:ext cx="4572000" cy="4022879"/>
          </a:xfrm>
          <a:prstGeom prst="roundRect">
            <a:avLst/>
          </a:prstGeom>
          <a:solidFill>
            <a:srgbClr val="FFFFFF"/>
          </a:solidFill>
          <a:ln w="28575" cmpd="sng">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ounded Rectangle 64"/>
          <p:cNvSpPr/>
          <p:nvPr/>
        </p:nvSpPr>
        <p:spPr bwMode="auto">
          <a:xfrm>
            <a:off x="2225475" y="1133289"/>
            <a:ext cx="1895904" cy="822477"/>
          </a:xfrm>
          <a:prstGeom prst="roundRect">
            <a:avLst/>
          </a:prstGeom>
          <a:solidFill>
            <a:schemeClr val="accent1"/>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spcAft>
                <a:spcPts val="600"/>
              </a:spcAft>
              <a:defRPr/>
            </a:pPr>
            <a:r>
              <a:rPr lang="en-US" sz="1600" b="1" dirty="0" err="1" smtClean="0">
                <a:solidFill>
                  <a:schemeClr val="bg1"/>
                </a:solidFill>
              </a:rPr>
              <a:t>vCenter</a:t>
            </a:r>
            <a:endParaRPr lang="en-US" sz="1600" b="1" dirty="0" smtClean="0">
              <a:solidFill>
                <a:schemeClr val="bg1"/>
              </a:solidFill>
            </a:endParaRPr>
          </a:p>
          <a:p>
            <a:pPr>
              <a:spcAft>
                <a:spcPts val="600"/>
              </a:spcAft>
              <a:defRPr/>
            </a:pPr>
            <a:r>
              <a:rPr lang="en-US" sz="1000" b="1" dirty="0" smtClean="0">
                <a:solidFill>
                  <a:schemeClr val="bg1"/>
                </a:solidFill>
              </a:rPr>
              <a:t>Network</a:t>
            </a:r>
          </a:p>
        </p:txBody>
      </p:sp>
      <p:pic>
        <p:nvPicPr>
          <p:cNvPr id="68" name="Picture 2" descr="C:\Users\Abject-3D\Desktop\VMWare Files\FINAL diagrams\Basic Virtualization\3D PNGs\DGRM_FT_Q109_0.png"/>
          <p:cNvPicPr>
            <a:picLocks noChangeAspect="1" noChangeArrowheads="1"/>
          </p:cNvPicPr>
          <p:nvPr/>
        </p:nvPicPr>
        <p:blipFill>
          <a:blip r:embed="rId4"/>
          <a:srcRect/>
          <a:stretch>
            <a:fillRect/>
          </a:stretch>
        </p:blipFill>
        <p:spPr bwMode="auto">
          <a:xfrm rot="16672787">
            <a:off x="2998171" y="950823"/>
            <a:ext cx="1939258" cy="1266982"/>
          </a:xfrm>
          <a:prstGeom prst="rect">
            <a:avLst/>
          </a:prstGeom>
          <a:noFill/>
        </p:spPr>
      </p:pic>
      <p:pic>
        <p:nvPicPr>
          <p:cNvPr id="70" name="Picture 4" descr="C:\Users\Abject-3D\Desktop\VMWare Files\FINAL diagrams\Basic Virtualization\3D PNGs\VMW_10Q2_DGRM_vShield_App_R2_18.png"/>
          <p:cNvPicPr>
            <a:picLocks noChangeAspect="1" noChangeArrowheads="1"/>
          </p:cNvPicPr>
          <p:nvPr/>
        </p:nvPicPr>
        <p:blipFill>
          <a:blip r:embed="rId5"/>
          <a:srcRect/>
          <a:stretch>
            <a:fillRect/>
          </a:stretch>
        </p:blipFill>
        <p:spPr bwMode="auto">
          <a:xfrm>
            <a:off x="6385669" y="4233331"/>
            <a:ext cx="1057416" cy="628953"/>
          </a:xfrm>
          <a:prstGeom prst="rect">
            <a:avLst/>
          </a:prstGeom>
          <a:noFill/>
        </p:spPr>
      </p:pic>
      <p:sp>
        <p:nvSpPr>
          <p:cNvPr id="41" name="TextBox 40"/>
          <p:cNvSpPr txBox="1"/>
          <p:nvPr/>
        </p:nvSpPr>
        <p:spPr>
          <a:xfrm>
            <a:off x="5007619" y="645737"/>
            <a:ext cx="3581400" cy="584776"/>
          </a:xfrm>
          <a:prstGeom prst="rect">
            <a:avLst/>
          </a:prstGeom>
          <a:noFill/>
        </p:spPr>
        <p:txBody>
          <a:bodyPr wrap="square" rtlCol="0">
            <a:spAutoFit/>
          </a:bodyPr>
          <a:lstStyle/>
          <a:p>
            <a:pPr algn="ctr"/>
            <a:r>
              <a:rPr lang="en-US" sz="1600" b="1" dirty="0" smtClean="0"/>
              <a:t>KMTC Data Center</a:t>
            </a:r>
          </a:p>
          <a:p>
            <a:pPr algn="ctr"/>
            <a:r>
              <a:rPr lang="en-US" sz="1600" b="1" dirty="0" smtClean="0"/>
              <a:t>(Corp Network)</a:t>
            </a:r>
            <a:endParaRPr lang="en-US" sz="1050" dirty="0" smtClean="0"/>
          </a:p>
        </p:txBody>
      </p:sp>
      <p:sp>
        <p:nvSpPr>
          <p:cNvPr id="44" name="Rectangle 43"/>
          <p:cNvSpPr/>
          <p:nvPr/>
        </p:nvSpPr>
        <p:spPr>
          <a:xfrm>
            <a:off x="7700449" y="1781220"/>
            <a:ext cx="1333070" cy="2031325"/>
          </a:xfrm>
          <a:prstGeom prst="rect">
            <a:avLst/>
          </a:prstGeom>
        </p:spPr>
        <p:txBody>
          <a:bodyPr wrap="square">
            <a:spAutoFit/>
          </a:bodyPr>
          <a:lstStyle/>
          <a:p>
            <a:r>
              <a:rPr lang="en-US" sz="1050" dirty="0" smtClean="0"/>
              <a:t>Runs all your APIs and apps/services:</a:t>
            </a:r>
          </a:p>
          <a:p>
            <a:endParaRPr lang="en-US" sz="1050" dirty="0"/>
          </a:p>
          <a:p>
            <a:r>
              <a:rPr lang="en-US" sz="1050" dirty="0" smtClean="0"/>
              <a:t>Ruby</a:t>
            </a:r>
          </a:p>
          <a:p>
            <a:r>
              <a:rPr lang="en-US" sz="1050" dirty="0" err="1" smtClean="0"/>
              <a:t>NodeJS</a:t>
            </a:r>
            <a:endParaRPr lang="en-US" sz="1050" dirty="0" smtClean="0"/>
          </a:p>
          <a:p>
            <a:r>
              <a:rPr lang="en-US" sz="1050" dirty="0" smtClean="0"/>
              <a:t>Java</a:t>
            </a:r>
          </a:p>
          <a:p>
            <a:r>
              <a:rPr lang="en-US" sz="1050" dirty="0" smtClean="0"/>
              <a:t>Python</a:t>
            </a:r>
          </a:p>
          <a:p>
            <a:r>
              <a:rPr lang="en-US" sz="1050" dirty="0" smtClean="0"/>
              <a:t>PHP</a:t>
            </a:r>
          </a:p>
          <a:p>
            <a:r>
              <a:rPr lang="en-US" sz="1050" dirty="0" err="1" smtClean="0"/>
              <a:t>Docker</a:t>
            </a:r>
            <a:endParaRPr lang="en-US" sz="1050" dirty="0" smtClean="0"/>
          </a:p>
          <a:p>
            <a:r>
              <a:rPr lang="en-US" sz="1050" dirty="0" smtClean="0"/>
              <a:t>.NET</a:t>
            </a:r>
          </a:p>
          <a:p>
            <a:r>
              <a:rPr lang="is-IS" sz="1050" dirty="0" smtClean="0"/>
              <a:t>…</a:t>
            </a:r>
            <a:endParaRPr lang="en-US" sz="1050" dirty="0" smtClean="0"/>
          </a:p>
          <a:p>
            <a:endParaRPr lang="en-US" sz="1050" dirty="0"/>
          </a:p>
        </p:txBody>
      </p:sp>
      <p:sp>
        <p:nvSpPr>
          <p:cNvPr id="49" name="Rounded Rectangle 48"/>
          <p:cNvSpPr/>
          <p:nvPr/>
        </p:nvSpPr>
        <p:spPr>
          <a:xfrm>
            <a:off x="12166413" y="2359186"/>
            <a:ext cx="1308279" cy="1268118"/>
          </a:xfrm>
          <a:prstGeom prst="roundRect">
            <a:avLst/>
          </a:prstGeom>
          <a:noFill/>
          <a:ln w="28575" cmpd="sng">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bwMode="auto">
          <a:xfrm>
            <a:off x="144874" y="3664152"/>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Legacy</a:t>
            </a:r>
          </a:p>
        </p:txBody>
      </p:sp>
      <p:sp>
        <p:nvSpPr>
          <p:cNvPr id="53" name="Rounded Rectangle 52"/>
          <p:cNvSpPr/>
          <p:nvPr/>
        </p:nvSpPr>
        <p:spPr bwMode="auto">
          <a:xfrm>
            <a:off x="137348" y="2832976"/>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Mongo</a:t>
            </a:r>
          </a:p>
        </p:txBody>
      </p:sp>
      <p:sp>
        <p:nvSpPr>
          <p:cNvPr id="54" name="Rounded Rectangle 53"/>
          <p:cNvSpPr/>
          <p:nvPr/>
        </p:nvSpPr>
        <p:spPr bwMode="auto">
          <a:xfrm>
            <a:off x="137351" y="197269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SQL</a:t>
            </a:r>
          </a:p>
        </p:txBody>
      </p:sp>
      <p:cxnSp>
        <p:nvCxnSpPr>
          <p:cNvPr id="58" name="Straight Connector 57"/>
          <p:cNvCxnSpPr/>
          <p:nvPr/>
        </p:nvCxnSpPr>
        <p:spPr>
          <a:xfrm flipH="1" flipV="1">
            <a:off x="1420519" y="751618"/>
            <a:ext cx="9407" cy="3838223"/>
          </a:xfrm>
          <a:prstGeom prst="line">
            <a:avLst/>
          </a:prstGeom>
          <a:ln w="28575" cmpd="sng">
            <a:solidFill>
              <a:srgbClr val="EEECE1"/>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708219"/>
            <a:ext cx="1335852" cy="430887"/>
          </a:xfrm>
          <a:prstGeom prst="rect">
            <a:avLst/>
          </a:prstGeom>
          <a:noFill/>
        </p:spPr>
        <p:txBody>
          <a:bodyPr wrap="square" rtlCol="0">
            <a:spAutoFit/>
          </a:bodyPr>
          <a:lstStyle/>
          <a:p>
            <a:pPr algn="ctr"/>
            <a:r>
              <a:rPr lang="en-US" sz="1100" b="1" dirty="0" smtClean="0">
                <a:solidFill>
                  <a:srgbClr val="FFFFFF"/>
                </a:solidFill>
              </a:rPr>
              <a:t>Location</a:t>
            </a:r>
          </a:p>
          <a:p>
            <a:pPr algn="ctr"/>
            <a:r>
              <a:rPr lang="en-US" sz="1100" b="1" dirty="0" err="1" smtClean="0">
                <a:solidFill>
                  <a:srgbClr val="FFFFFF"/>
                </a:solidFill>
              </a:rPr>
              <a:t>Accessable</a:t>
            </a:r>
            <a:endParaRPr lang="en-US" sz="800" dirty="0" smtClean="0">
              <a:solidFill>
                <a:srgbClr val="FFFFFF"/>
              </a:solidFill>
            </a:endParaRPr>
          </a:p>
        </p:txBody>
      </p:sp>
      <p:cxnSp>
        <p:nvCxnSpPr>
          <p:cNvPr id="60" name="Straight Arrow Connector 59"/>
          <p:cNvCxnSpPr/>
          <p:nvPr/>
        </p:nvCxnSpPr>
        <p:spPr>
          <a:xfrm flipV="1">
            <a:off x="1470086" y="2755980"/>
            <a:ext cx="654278" cy="1"/>
          </a:xfrm>
          <a:prstGeom prst="straightConnector1">
            <a:avLst/>
          </a:prstGeom>
          <a:ln w="38100" cmpd="sng">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993589" y="2769347"/>
            <a:ext cx="1506957" cy="261610"/>
          </a:xfrm>
          <a:prstGeom prst="rect">
            <a:avLst/>
          </a:prstGeom>
          <a:noFill/>
        </p:spPr>
        <p:txBody>
          <a:bodyPr wrap="square" rtlCol="0">
            <a:spAutoFit/>
          </a:bodyPr>
          <a:lstStyle/>
          <a:p>
            <a:pPr algn="ctr"/>
            <a:r>
              <a:rPr lang="en-US" sz="1050" i="1" dirty="0" smtClean="0">
                <a:solidFill>
                  <a:srgbClr val="000000"/>
                </a:solidFill>
              </a:rPr>
              <a:t>Corporate Network</a:t>
            </a:r>
            <a:endParaRPr lang="en-US" sz="700" i="1" dirty="0" smtClean="0">
              <a:solidFill>
                <a:srgbClr val="000000"/>
              </a:solidFill>
            </a:endParaRPr>
          </a:p>
        </p:txBody>
      </p:sp>
      <p:sp>
        <p:nvSpPr>
          <p:cNvPr id="71" name="Rectangle 70"/>
          <p:cNvSpPr/>
          <p:nvPr/>
        </p:nvSpPr>
        <p:spPr>
          <a:xfrm>
            <a:off x="1546222" y="4452390"/>
            <a:ext cx="2915297" cy="276999"/>
          </a:xfrm>
          <a:prstGeom prst="rect">
            <a:avLst/>
          </a:prstGeom>
        </p:spPr>
        <p:txBody>
          <a:bodyPr wrap="square">
            <a:spAutoFit/>
          </a:bodyPr>
          <a:lstStyle/>
          <a:p>
            <a:r>
              <a:rPr lang="en-US" sz="1200" dirty="0" smtClean="0"/>
              <a:t>https://</a:t>
            </a:r>
            <a:r>
              <a:rPr lang="en-US" sz="1200" dirty="0" err="1" smtClean="0"/>
              <a:t>apps.pivotalpoc.hosts.disney.pvt</a:t>
            </a:r>
            <a:endParaRPr lang="en-US" sz="1200" dirty="0" smtClean="0"/>
          </a:p>
        </p:txBody>
      </p:sp>
      <p:grpSp>
        <p:nvGrpSpPr>
          <p:cNvPr id="2" name="Group 1"/>
          <p:cNvGrpSpPr/>
          <p:nvPr/>
        </p:nvGrpSpPr>
        <p:grpSpPr>
          <a:xfrm>
            <a:off x="4579786" y="1313933"/>
            <a:ext cx="3117591" cy="3212032"/>
            <a:chOff x="4436267" y="1595969"/>
            <a:chExt cx="2539999" cy="2929995"/>
          </a:xfrm>
        </p:grpSpPr>
        <p:pic>
          <p:nvPicPr>
            <p:cNvPr id="25" name="Picture 24"/>
            <p:cNvPicPr>
              <a:picLocks noChangeAspect="1"/>
            </p:cNvPicPr>
            <p:nvPr/>
          </p:nvPicPr>
          <p:blipFill>
            <a:blip r:embed="rId6"/>
            <a:stretch>
              <a:fillRect/>
            </a:stretch>
          </p:blipFill>
          <p:spPr>
            <a:xfrm>
              <a:off x="4436267" y="1595969"/>
              <a:ext cx="2539999" cy="1566258"/>
            </a:xfrm>
            <a:prstGeom prst="rect">
              <a:avLst/>
            </a:prstGeom>
          </p:spPr>
        </p:pic>
        <p:pic>
          <p:nvPicPr>
            <p:cNvPr id="17" name="Picture 6" descr="C:\Users\Abject-3D\Desktop\VMWare Files\FINAL diagrams\Basic Virtualization\3D PNGs\DGRM_VirtualSMP_Q210_Comm_4.png"/>
            <p:cNvPicPr>
              <a:picLocks noChangeAspect="1" noChangeArrowheads="1"/>
            </p:cNvPicPr>
            <p:nvPr/>
          </p:nvPicPr>
          <p:blipFill>
            <a:blip r:embed="rId7"/>
            <a:srcRect/>
            <a:stretch>
              <a:fillRect/>
            </a:stretch>
          </p:blipFill>
          <p:spPr bwMode="auto">
            <a:xfrm>
              <a:off x="4557218" y="3523978"/>
              <a:ext cx="2370668" cy="506573"/>
            </a:xfrm>
            <a:prstGeom prst="rect">
              <a:avLst/>
            </a:prstGeom>
            <a:noFill/>
          </p:spPr>
        </p:pic>
        <p:sp>
          <p:nvSpPr>
            <p:cNvPr id="18" name="Rounded Rectangle 17"/>
            <p:cNvSpPr/>
            <p:nvPr/>
          </p:nvSpPr>
          <p:spPr bwMode="auto">
            <a:xfrm>
              <a:off x="4557219" y="3138718"/>
              <a:ext cx="2382762" cy="350762"/>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200" b="1" dirty="0" smtClean="0">
                  <a:solidFill>
                    <a:schemeClr val="bg1"/>
                  </a:solidFill>
                </a:rPr>
                <a:t>BOSH</a:t>
              </a:r>
              <a:endParaRPr lang="en-US" sz="1000" b="1" dirty="0" smtClean="0">
                <a:solidFill>
                  <a:schemeClr val="bg1"/>
                </a:solidFill>
              </a:endParaRPr>
            </a:p>
          </p:txBody>
        </p:sp>
        <p:sp>
          <p:nvSpPr>
            <p:cNvPr id="10" name="TextBox 9"/>
            <p:cNvSpPr txBox="1"/>
            <p:nvPr/>
          </p:nvSpPr>
          <p:spPr>
            <a:xfrm>
              <a:off x="5253628" y="4272048"/>
              <a:ext cx="910394" cy="253916"/>
            </a:xfrm>
            <a:prstGeom prst="rect">
              <a:avLst/>
            </a:prstGeom>
            <a:noFill/>
          </p:spPr>
          <p:txBody>
            <a:bodyPr wrap="none" rtlCol="0">
              <a:spAutoFit/>
            </a:bodyPr>
            <a:lstStyle/>
            <a:p>
              <a:pPr algn="ctr"/>
              <a:r>
                <a:rPr lang="en-US" sz="1050" dirty="0" smtClean="0"/>
                <a:t>[ EMC VNX]</a:t>
              </a:r>
            </a:p>
          </p:txBody>
        </p:sp>
        <p:pic>
          <p:nvPicPr>
            <p:cNvPr id="74" name="Picture 8" descr="C:\Users\Abject-3D\Desktop\VMWare Files\FINAL diagrams\Basic Virtualization\3D PNGs\_6.png"/>
            <p:cNvPicPr>
              <a:picLocks noChangeAspect="1" noChangeArrowheads="1"/>
            </p:cNvPicPr>
            <p:nvPr/>
          </p:nvPicPr>
          <p:blipFill>
            <a:blip r:embed="rId8"/>
            <a:srcRect/>
            <a:stretch>
              <a:fillRect/>
            </a:stretch>
          </p:blipFill>
          <p:spPr bwMode="auto">
            <a:xfrm>
              <a:off x="5019674" y="3774019"/>
              <a:ext cx="1546225" cy="501650"/>
            </a:xfrm>
            <a:prstGeom prst="rect">
              <a:avLst/>
            </a:prstGeom>
            <a:noFill/>
          </p:spPr>
        </p:pic>
      </p:grpSp>
      <p:pic>
        <p:nvPicPr>
          <p:cNvPr id="112" name="Picture 3" descr="C:\Users\testuser\AppData\Local\Temp\VMwareDnD\5d50dc54\VMW_09Q3_LOGO_Corp_Gray_LG.png"/>
          <p:cNvPicPr>
            <a:picLocks noChangeAspect="1" noChangeArrowheads="1"/>
          </p:cNvPicPr>
          <p:nvPr/>
        </p:nvPicPr>
        <p:blipFill>
          <a:blip r:embed="rId9" cstate="print"/>
          <a:srcRect/>
          <a:stretch>
            <a:fillRect/>
          </a:stretch>
        </p:blipFill>
        <p:spPr bwMode="auto">
          <a:xfrm>
            <a:off x="5902936" y="3489380"/>
            <a:ext cx="720319" cy="109964"/>
          </a:xfrm>
          <a:prstGeom prst="rect">
            <a:avLst/>
          </a:prstGeom>
          <a:noFill/>
        </p:spPr>
      </p:pic>
      <p:sp>
        <p:nvSpPr>
          <p:cNvPr id="124" name="Rounded Rectangle 123"/>
          <p:cNvSpPr/>
          <p:nvPr/>
        </p:nvSpPr>
        <p:spPr bwMode="auto">
          <a:xfrm>
            <a:off x="108323" y="113328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ORACLE</a:t>
            </a:r>
          </a:p>
        </p:txBody>
      </p:sp>
      <p:sp>
        <p:nvSpPr>
          <p:cNvPr id="125" name="Shape 195"/>
          <p:cNvSpPr txBox="1">
            <a:spLocks noGrp="1"/>
          </p:cNvSpPr>
          <p:nvPr>
            <p:ph type="title"/>
          </p:nvPr>
        </p:nvSpPr>
        <p:spPr>
          <a:xfrm>
            <a:off x="113722" y="120953"/>
            <a:ext cx="9030278" cy="474445"/>
          </a:xfrm>
        </p:spPr>
        <p:txBody>
          <a:bodyPr/>
          <a:lstStyle/>
          <a:p>
            <a:pPr lvl="0" algn="l"/>
            <a:r>
              <a:rPr lang="en-US" sz="3200" b="1" dirty="0" smtClean="0">
                <a:solidFill>
                  <a:schemeClr val="accent2"/>
                </a:solidFill>
                <a:sym typeface="Arial"/>
              </a:rPr>
              <a:t>DTSS </a:t>
            </a:r>
            <a:r>
              <a:rPr lang="en-US" sz="3200" b="1" dirty="0" smtClean="0">
                <a:solidFill>
                  <a:schemeClr val="accent2"/>
                </a:solidFill>
                <a:sym typeface="Arial"/>
              </a:rPr>
              <a:t>Cloud Foundry</a:t>
            </a:r>
            <a:endParaRPr lang="en-US" sz="3200" b="1" dirty="0">
              <a:solidFill>
                <a:schemeClr val="accent2"/>
              </a:solidFill>
              <a:sym typeface="Arial"/>
            </a:endParaRPr>
          </a:p>
        </p:txBody>
      </p:sp>
      <p:cxnSp>
        <p:nvCxnSpPr>
          <p:cNvPr id="136" name="Straight Arrow Connector 135"/>
          <p:cNvCxnSpPr/>
          <p:nvPr/>
        </p:nvCxnSpPr>
        <p:spPr>
          <a:xfrm flipV="1">
            <a:off x="3500546" y="2754440"/>
            <a:ext cx="654278" cy="1"/>
          </a:xfrm>
          <a:prstGeom prst="straightConnector1">
            <a:avLst/>
          </a:prstGeom>
          <a:ln w="38100" cmpd="sng">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descr="Walt-disney-symbol.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23255" y="4401039"/>
            <a:ext cx="568765" cy="377603"/>
          </a:xfrm>
          <a:prstGeom prst="rect">
            <a:avLst/>
          </a:prstGeom>
        </p:spPr>
      </p:pic>
      <p:pic>
        <p:nvPicPr>
          <p:cNvPr id="3" name="Picture 2"/>
          <p:cNvPicPr>
            <a:picLocks noChangeAspect="1"/>
          </p:cNvPicPr>
          <p:nvPr/>
        </p:nvPicPr>
        <p:blipFill>
          <a:blip r:embed="rId11"/>
          <a:stretch>
            <a:fillRect/>
          </a:stretch>
        </p:blipFill>
        <p:spPr>
          <a:xfrm>
            <a:off x="2416696" y="4043537"/>
            <a:ext cx="1028700" cy="444500"/>
          </a:xfrm>
          <a:prstGeom prst="rect">
            <a:avLst/>
          </a:prstGeom>
        </p:spPr>
      </p:pic>
      <p:sp>
        <p:nvSpPr>
          <p:cNvPr id="45" name="Rectangle 44"/>
          <p:cNvSpPr/>
          <p:nvPr/>
        </p:nvSpPr>
        <p:spPr>
          <a:xfrm>
            <a:off x="1654585" y="3669423"/>
            <a:ext cx="1663117" cy="276999"/>
          </a:xfrm>
          <a:prstGeom prst="rect">
            <a:avLst/>
          </a:prstGeom>
        </p:spPr>
        <p:txBody>
          <a:bodyPr wrap="square">
            <a:spAutoFit/>
          </a:bodyPr>
          <a:lstStyle/>
          <a:p>
            <a:r>
              <a:rPr lang="en-US" sz="1200" dirty="0" smtClean="0"/>
              <a:t>Log in with:</a:t>
            </a:r>
          </a:p>
        </p:txBody>
      </p:sp>
    </p:spTree>
    <p:extLst>
      <p:ext uri="{BB962C8B-B14F-4D97-AF65-F5344CB8AC3E}">
        <p14:creationId xmlns:p14="http://schemas.microsoft.com/office/powerpoint/2010/main" val="41259012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2737" y="853784"/>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811362" y="2155349"/>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811365" y="3117929"/>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811365" y="4072567"/>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95045" y="853784"/>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31416" y="853784"/>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33183"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22736"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18706" y="3396362"/>
            <a:ext cx="5626842" cy="866049"/>
            <a:chOff x="1307149" y="3115178"/>
            <a:chExt cx="5626842" cy="866049"/>
          </a:xfrm>
        </p:grpSpPr>
        <p:sp>
          <p:nvSpPr>
            <p:cNvPr id="26" name="TextBox 25"/>
            <p:cNvSpPr txBox="1"/>
            <p:nvPr/>
          </p:nvSpPr>
          <p:spPr>
            <a:xfrm>
              <a:off x="6019859" y="3349221"/>
              <a:ext cx="914132" cy="338554"/>
            </a:xfrm>
            <a:prstGeom prst="rect">
              <a:avLst/>
            </a:prstGeom>
            <a:solidFill>
              <a:srgbClr val="FF6600"/>
            </a:solidFill>
          </p:spPr>
          <p:txBody>
            <a:bodyPr wrap="none" rtlCol="0">
              <a:spAutoFit/>
            </a:bodyPr>
            <a:lstStyle/>
            <a:p>
              <a:pPr defTabSz="914400"/>
              <a:r>
                <a:rPr lang="en-US" sz="1600" b="1" dirty="0" err="1" smtClean="0">
                  <a:solidFill>
                    <a:srgbClr val="FFFFFF"/>
                  </a:solidFill>
                </a:rPr>
                <a:t>bosh</a:t>
              </a:r>
              <a:r>
                <a:rPr lang="en-US" sz="1600" b="1" kern="0" dirty="0" err="1" smtClean="0">
                  <a:solidFill>
                    <a:srgbClr val="FFFFFF"/>
                  </a:solidFill>
                  <a:latin typeface="Arial"/>
                  <a:ea typeface="Arial"/>
                  <a:cs typeface="Arial"/>
                  <a:sym typeface="Arial"/>
                  <a:rtl val="0"/>
                </a:rPr>
                <a:t>.io</a:t>
              </a:r>
              <a:endParaRPr lang="en-US" sz="1600" b="1" kern="0" dirty="0">
                <a:solidFill>
                  <a:srgbClr val="FFFFFF"/>
                </a:solidFill>
                <a:latin typeface="Arial"/>
                <a:ea typeface="Arial"/>
                <a:cs typeface="Arial"/>
                <a:sym typeface="Arial"/>
                <a:rtl val="0"/>
              </a:endParaRPr>
            </a:p>
          </p:txBody>
        </p:sp>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3"/>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sz="3200" dirty="0" smtClean="0">
                <a:solidFill>
                  <a:srgbClr val="FFFFFF"/>
                </a:solidFill>
              </a:rPr>
              <a:t>Cloud Native </a:t>
            </a:r>
            <a:r>
              <a:rPr lang="en-US" sz="3200" dirty="0" smtClean="0">
                <a:solidFill>
                  <a:srgbClr val="33928A"/>
                </a:solidFill>
              </a:rPr>
              <a:t>Platforms and Contracts</a:t>
            </a:r>
            <a:endParaRPr lang="en-US" sz="3200" dirty="0">
              <a:solidFill>
                <a:srgbClr val="33928A"/>
              </a:solidFill>
            </a:endParaRPr>
          </a:p>
        </p:txBody>
      </p:sp>
      <p:grpSp>
        <p:nvGrpSpPr>
          <p:cNvPr id="57" name="Group 56"/>
          <p:cNvGrpSpPr/>
          <p:nvPr/>
        </p:nvGrpSpPr>
        <p:grpSpPr>
          <a:xfrm>
            <a:off x="2423691" y="4407508"/>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5"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8"/>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804620" y="1390230"/>
            <a:ext cx="8350937" cy="1063551"/>
            <a:chOff x="793063" y="1177429"/>
            <a:chExt cx="8350937" cy="1063551"/>
          </a:xfrm>
        </p:grpSpPr>
        <p:grpSp>
          <p:nvGrpSpPr>
            <p:cNvPr id="4" name="Group 3"/>
            <p:cNvGrpSpPr/>
            <p:nvPr/>
          </p:nvGrpSpPr>
          <p:grpSpPr>
            <a:xfrm>
              <a:off x="793063" y="1230504"/>
              <a:ext cx="8350937" cy="1010476"/>
              <a:chOff x="793063" y="1162121"/>
              <a:chExt cx="8350937" cy="1010476"/>
            </a:xfrm>
          </p:grpSpPr>
          <p:sp>
            <p:nvSpPr>
              <p:cNvPr id="15" name="TextBox 14"/>
              <p:cNvSpPr txBox="1"/>
              <p:nvPr/>
            </p:nvSpPr>
            <p:spPr>
              <a:xfrm>
                <a:off x="793063" y="1752836"/>
                <a:ext cx="971640"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App </a:t>
                </a:r>
                <a:r>
                  <a:rPr lang="en-US" sz="1600" kern="0" dirty="0" err="1"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9"/>
              <a:stretch>
                <a:fillRect/>
              </a:stretch>
            </p:blipFill>
            <p:spPr>
              <a:xfrm>
                <a:off x="1177946" y="1205483"/>
                <a:ext cx="206707" cy="553442"/>
              </a:xfrm>
              <a:prstGeom prst="rect">
                <a:avLst/>
              </a:prstGeom>
            </p:spPr>
          </p:pic>
          <p:sp>
            <p:nvSpPr>
              <p:cNvPr id="24" name="TextBox 23"/>
              <p:cNvSpPr txBox="1"/>
              <p:nvPr/>
            </p:nvSpPr>
            <p:spPr>
              <a:xfrm>
                <a:off x="6084173" y="1649377"/>
                <a:ext cx="3059827" cy="523220"/>
              </a:xfrm>
              <a:prstGeom prst="rect">
                <a:avLst/>
              </a:prstGeom>
              <a:noFill/>
            </p:spPr>
            <p:txBody>
              <a:bodyPr wrap="square" rtlCol="0">
                <a:spAutoFit/>
              </a:bodyPr>
              <a:lstStyle/>
              <a:p>
                <a:pPr defTabSz="914400"/>
                <a:r>
                  <a:rPr lang="en-US" sz="1400" kern="0" dirty="0" smtClean="0">
                    <a:solidFill>
                      <a:srgbClr val="FFFFFF"/>
                    </a:solidFill>
                    <a:latin typeface="Arial"/>
                    <a:ea typeface="Arial"/>
                    <a:cs typeface="Arial"/>
                    <a:sym typeface="Arial"/>
                    <a:rtl val="0"/>
                  </a:rPr>
                  <a:t>Netflix OSS, Spring, .NET, Ruby </a:t>
                </a:r>
              </a:p>
              <a:p>
                <a:pPr defTabSz="914400"/>
                <a:r>
                  <a:rPr lang="en-US" sz="1400" kern="0" dirty="0" smtClean="0">
                    <a:solidFill>
                      <a:srgbClr val="FFFFFF"/>
                    </a:solidFill>
                    <a:latin typeface="Arial"/>
                    <a:ea typeface="Arial"/>
                    <a:cs typeface="Arial"/>
                    <a:sym typeface="Arial"/>
                    <a:rtl val="0"/>
                  </a:rPr>
                  <a:t>Python, </a:t>
                </a:r>
                <a:r>
                  <a:rPr lang="en-US" sz="1400" kern="0" dirty="0" err="1" smtClean="0">
                    <a:solidFill>
                      <a:srgbClr val="FFFFFF"/>
                    </a:solidFill>
                    <a:latin typeface="Arial"/>
                    <a:ea typeface="Arial"/>
                    <a:cs typeface="Arial"/>
                    <a:sym typeface="Arial"/>
                    <a:rtl val="0"/>
                  </a:rPr>
                  <a:t>NodeJS</a:t>
                </a:r>
                <a:r>
                  <a:rPr lang="en-US" sz="1400" kern="0" dirty="0" smtClean="0">
                    <a:solidFill>
                      <a:srgbClr val="FFFFFF"/>
                    </a:solidFill>
                    <a:latin typeface="Arial"/>
                    <a:ea typeface="Arial"/>
                    <a:cs typeface="Arial"/>
                    <a:sym typeface="Arial"/>
                    <a:rtl val="0"/>
                  </a:rPr>
                  <a:t>,  and more...</a:t>
                </a:r>
                <a:endParaRPr lang="en-US" sz="14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10"/>
              <a:stretch>
                <a:fillRect/>
              </a:stretch>
            </p:blipFill>
            <p:spPr>
              <a:xfrm>
                <a:off x="6595413" y="1162121"/>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Cloud Native Ecosystem</a:t>
                </a:r>
                <a:endParaRPr lang="en-US" sz="1600" kern="0" dirty="0">
                  <a:solidFill>
                    <a:srgbClr val="FFFFFF"/>
                  </a:solidFill>
                  <a:latin typeface="Arial"/>
                  <a:sym typeface="Arial"/>
                  <a:rtl val="0"/>
                </a:endParaRPr>
              </a:p>
            </p:txBody>
          </p:sp>
        </p:grpSp>
        <p:pic>
          <p:nvPicPr>
            <p:cNvPr id="73" name="Picture 72"/>
            <p:cNvPicPr>
              <a:picLocks noChangeAspect="1"/>
            </p:cNvPicPr>
            <p:nvPr/>
          </p:nvPicPr>
          <p:blipFill>
            <a:blip r:embed="rId8"/>
            <a:stretch>
              <a:fillRect/>
            </a:stretch>
          </p:blipFill>
          <p:spPr>
            <a:xfrm>
              <a:off x="7082669" y="1258227"/>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65387" y="1177429"/>
              <a:ext cx="583693" cy="583693"/>
            </a:xfrm>
            <a:prstGeom prst="roundRect">
              <a:avLst>
                <a:gd name="adj" fmla="val 22615"/>
              </a:avLst>
            </a:prstGeom>
            <a:solidFill>
              <a:srgbClr val="FFFFFF">
                <a:shade val="85000"/>
              </a:srgbClr>
            </a:solidFill>
            <a:ln>
              <a:noFill/>
            </a:ln>
            <a:effectLst/>
            <a:extLst/>
          </p:spPr>
        </p:pic>
        <p:pic>
          <p:nvPicPr>
            <p:cNvPr id="55" name="Picture 54"/>
            <p:cNvPicPr>
              <a:picLocks noChangeAspect="1"/>
            </p:cNvPicPr>
            <p:nvPr/>
          </p:nvPicPr>
          <p:blipFill>
            <a:blip r:embed="rId12"/>
            <a:stretch>
              <a:fillRect/>
            </a:stretch>
          </p:blipFill>
          <p:spPr>
            <a:xfrm>
              <a:off x="8159360" y="1273866"/>
              <a:ext cx="419828" cy="419828"/>
            </a:xfrm>
            <a:prstGeom prst="rect">
              <a:avLst/>
            </a:prstGeom>
          </p:spPr>
        </p:pic>
        <p:pic>
          <p:nvPicPr>
            <p:cNvPr id="75" name="Picture 74"/>
            <p:cNvPicPr>
              <a:picLocks noChangeAspect="1"/>
            </p:cNvPicPr>
            <p:nvPr/>
          </p:nvPicPr>
          <p:blipFill>
            <a:blip r:embed="rId13"/>
            <a:stretch>
              <a:fillRect/>
            </a:stretch>
          </p:blipFill>
          <p:spPr>
            <a:xfrm>
              <a:off x="7656001" y="1258227"/>
              <a:ext cx="443194" cy="443194"/>
            </a:xfrm>
            <a:prstGeom prst="rect">
              <a:avLst/>
            </a:prstGeom>
          </p:spPr>
        </p:pic>
      </p:grpSp>
      <p:grpSp>
        <p:nvGrpSpPr>
          <p:cNvPr id="13" name="Group 12"/>
          <p:cNvGrpSpPr/>
          <p:nvPr/>
        </p:nvGrpSpPr>
        <p:grpSpPr>
          <a:xfrm>
            <a:off x="377795" y="2457648"/>
            <a:ext cx="8603594" cy="901455"/>
            <a:chOff x="366238" y="2244847"/>
            <a:chExt cx="8603594" cy="901455"/>
          </a:xfrm>
        </p:grpSpPr>
        <p:grpSp>
          <p:nvGrpSpPr>
            <p:cNvPr id="44" name="Group 43"/>
            <p:cNvGrpSpPr/>
            <p:nvPr/>
          </p:nvGrpSpPr>
          <p:grpSpPr>
            <a:xfrm>
              <a:off x="366238" y="2244847"/>
              <a:ext cx="8532855" cy="901455"/>
              <a:chOff x="366238" y="2176464"/>
              <a:chExt cx="8532855" cy="901455"/>
            </a:xfrm>
          </p:grpSpPr>
          <p:sp>
            <p:nvSpPr>
              <p:cNvPr id="16" name="TextBox 15"/>
              <p:cNvSpPr txBox="1"/>
              <p:nvPr/>
            </p:nvSpPr>
            <p:spPr>
              <a:xfrm>
                <a:off x="366238" y="2739365"/>
                <a:ext cx="1746792"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Platform </a:t>
                </a:r>
                <a:r>
                  <a:rPr lang="en-US" sz="1600" kern="0" dirty="0" err="1" smtClean="0">
                    <a:solidFill>
                      <a:srgbClr val="FFFFFF"/>
                    </a:solidFill>
                    <a:latin typeface="Arial"/>
                    <a:ea typeface="Arial"/>
                    <a:cs typeface="Arial"/>
                    <a:sym typeface="Arial"/>
                    <a:rtl val="0"/>
                  </a:rPr>
                  <a:t>DevOps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9"/>
              <a:stretch>
                <a:fillRect/>
              </a:stretch>
            </p:blipFill>
            <p:spPr>
              <a:xfrm>
                <a:off x="795045" y="2185923"/>
                <a:ext cx="206707" cy="553442"/>
              </a:xfrm>
              <a:prstGeom prst="rect">
                <a:avLst/>
              </a:prstGeom>
            </p:spPr>
          </p:pic>
          <p:pic>
            <p:nvPicPr>
              <p:cNvPr id="20" name="Picture 19"/>
              <p:cNvPicPr>
                <a:picLocks noChangeAspect="1"/>
              </p:cNvPicPr>
              <p:nvPr/>
            </p:nvPicPr>
            <p:blipFill>
              <a:blip r:embed="rId3"/>
              <a:stretch>
                <a:fillRect/>
              </a:stretch>
            </p:blipFill>
            <p:spPr>
              <a:xfrm>
                <a:off x="1615162" y="2188990"/>
                <a:ext cx="203087" cy="543749"/>
              </a:xfrm>
              <a:prstGeom prst="rect">
                <a:avLst/>
              </a:prstGeom>
            </p:spPr>
          </p:pic>
          <p:sp>
            <p:nvSpPr>
              <p:cNvPr id="25" name="TextBox 24"/>
              <p:cNvSpPr txBox="1"/>
              <p:nvPr/>
            </p:nvSpPr>
            <p:spPr>
              <a:xfrm>
                <a:off x="6538316" y="2333713"/>
                <a:ext cx="2360777" cy="584776"/>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Pivotal</a:t>
                </a:r>
              </a:p>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Elastic Container Runtime</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14"/>
            <a:srcRect l="15906" t="39337" r="64588" b="41817"/>
            <a:stretch/>
          </p:blipFill>
          <p:spPr>
            <a:xfrm>
              <a:off x="5940792" y="2451003"/>
              <a:ext cx="608288" cy="454125"/>
            </a:xfrm>
            <a:prstGeom prst="rect">
              <a:avLst/>
            </a:prstGeom>
          </p:spPr>
        </p:pic>
        <p:pic>
          <p:nvPicPr>
            <p:cNvPr id="76" name="Picture 75"/>
            <p:cNvPicPr>
              <a:picLocks noChangeAspect="1"/>
            </p:cNvPicPr>
            <p:nvPr/>
          </p:nvPicPr>
          <p:blipFill rotWithShape="1">
            <a:blip r:embed="rId15"/>
            <a:srcRect b="31914"/>
            <a:stretch/>
          </p:blipFill>
          <p:spPr>
            <a:xfrm>
              <a:off x="7920067" y="2498117"/>
              <a:ext cx="1049765" cy="487256"/>
            </a:xfrm>
            <a:prstGeom prst="rect">
              <a:avLst/>
            </a:prstGeom>
            <a:effectLst>
              <a:outerShdw blurRad="50800" dist="38100" dir="2700000" sx="97000" sy="97000" algn="tl" rotWithShape="0">
                <a:srgbClr val="000000">
                  <a:alpha val="71000"/>
                </a:srgbClr>
              </a:outerShdw>
            </a:effectLst>
          </p:spPr>
        </p:pic>
      </p:grpSp>
      <p:sp>
        <p:nvSpPr>
          <p:cNvPr id="7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20</a:t>
            </a:fld>
            <a:endParaRPr lang="en-US" dirty="0"/>
          </a:p>
        </p:txBody>
      </p:sp>
    </p:spTree>
    <p:extLst>
      <p:ext uri="{BB962C8B-B14F-4D97-AF65-F5344CB8AC3E}">
        <p14:creationId xmlns:p14="http://schemas.microsoft.com/office/powerpoint/2010/main" val="32027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dissolv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21</a:t>
            </a:fld>
            <a:endParaRPr lang="en-US" dirty="0"/>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400" b="1" dirty="0" smtClean="0">
                  <a:solidFill>
                    <a:srgbClr val="5A5A5A"/>
                  </a:solidFill>
                </a:rPr>
                <a:t>APPLICATION</a:t>
              </a:r>
              <a:endParaRPr lang="en-US" sz="12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12162" y="1922922"/>
              <a:ext cx="85181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012162" y="1912095"/>
              <a:ext cx="85181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400" dirty="0" smtClean="0">
                  <a:solidFill>
                    <a:schemeClr val="lt1"/>
                  </a:solidFill>
                </a:rPr>
                <a:t>Roles &amp; Policy</a:t>
              </a:r>
              <a:endParaRPr lang="en-US" sz="14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400" dirty="0" smtClean="0">
                  <a:solidFill>
                    <a:schemeClr val="lt1"/>
                  </a:solidFill>
                </a:rPr>
                <a:t>Networking </a:t>
              </a:r>
            </a:p>
            <a:p>
              <a:pPr algn="ctr">
                <a:lnSpc>
                  <a:spcPct val="90000"/>
                </a:lnSpc>
                <a:spcAft>
                  <a:spcPts val="289"/>
                </a:spcAft>
                <a:buClr>
                  <a:schemeClr val="lt1"/>
                </a:buClr>
                <a:buSzPct val="25000"/>
              </a:pPr>
              <a:r>
                <a:rPr lang="en-US" sz="1400" dirty="0" smtClean="0">
                  <a:solidFill>
                    <a:schemeClr val="lt1"/>
                  </a:solidFill>
                </a:rPr>
                <a:t>&amp; Load Balancing</a:t>
              </a:r>
              <a:endParaRPr lang="en-US" sz="14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564138" y="3530121"/>
              <a:ext cx="950860"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564138" y="3559184"/>
              <a:ext cx="920469"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Marketplace</a:t>
              </a:r>
              <a:endParaRPr lang="en-US" sz="1600" dirty="0">
                <a:solidFill>
                  <a:schemeClr val="lt1"/>
                </a:solidFill>
              </a:endParaRP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8" name="Shape 621"/>
            <p:cNvPicPr preferRelativeResize="0"/>
            <p:nvPr/>
          </p:nvPicPr>
          <p:blipFill rotWithShape="1">
            <a:blip r:embed="rId8">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dirty="0" smtClean="0">
                <a:solidFill>
                  <a:srgbClr val="33928A"/>
                </a:solidFill>
              </a:rPr>
              <a:t>Cloud Foundry: </a:t>
            </a:r>
            <a:r>
              <a:rPr lang="en-US" sz="3200" dirty="0" smtClean="0">
                <a:solidFill>
                  <a:srgbClr val="FFFFFF"/>
                </a:solidFill>
              </a:rPr>
              <a:t>An App-centric Platform</a:t>
            </a:r>
            <a:endParaRPr lang="en-US" sz="3200" dirty="0">
              <a:solidFill>
                <a:srgbClr val="FFFFFF"/>
              </a:solidFill>
            </a:endParaRPr>
          </a:p>
        </p:txBody>
      </p:sp>
      <p:pic>
        <p:nvPicPr>
          <p:cNvPr id="47" name="Picture 46"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6376" y="3408257"/>
            <a:ext cx="637540" cy="637540"/>
          </a:xfrm>
          <a:prstGeom prst="rect">
            <a:avLst/>
          </a:prstGeom>
        </p:spPr>
      </p:pic>
      <p:pic>
        <p:nvPicPr>
          <p:cNvPr id="48" name="Picture 47"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96674" y="3399387"/>
            <a:ext cx="638006" cy="638006"/>
          </a:xfrm>
          <a:prstGeom prst="rect">
            <a:avLst/>
          </a:prstGeom>
        </p:spPr>
      </p:pic>
      <p:pic>
        <p:nvPicPr>
          <p:cNvPr id="74" name="Picture 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19347" y="3382793"/>
            <a:ext cx="639782" cy="639782"/>
          </a:xfrm>
          <a:prstGeom prst="rect">
            <a:avLst/>
          </a:prstGeom>
        </p:spPr>
      </p:pic>
      <p:cxnSp>
        <p:nvCxnSpPr>
          <p:cNvPr id="65" name="Straight Connector 64"/>
          <p:cNvCxnSpPr/>
          <p:nvPr/>
        </p:nvCxnSpPr>
        <p:spPr>
          <a:xfrm>
            <a:off x="1676090" y="4576265"/>
            <a:ext cx="5180286" cy="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35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1"/>
        <p:cNvGrpSpPr/>
        <p:nvPr/>
      </p:nvGrpSpPr>
      <p:grpSpPr>
        <a:xfrm>
          <a:off x="0" y="0"/>
          <a:ext cx="0" cy="0"/>
          <a:chOff x="0" y="0"/>
          <a:chExt cx="0" cy="0"/>
        </a:xfrm>
      </p:grpSpPr>
      <p:sp>
        <p:nvSpPr>
          <p:cNvPr id="4" name="Rectangle 3"/>
          <p:cNvSpPr/>
          <p:nvPr/>
        </p:nvSpPr>
        <p:spPr>
          <a:xfrm>
            <a:off x="4979086" y="2838537"/>
            <a:ext cx="3533132" cy="1757035"/>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257239" y="2394085"/>
            <a:ext cx="3024221" cy="1925020"/>
          </a:xfrm>
          <a:prstGeom prst="rect">
            <a:avLst/>
          </a:prstGeom>
        </p:spPr>
      </p:pic>
      <p:sp>
        <p:nvSpPr>
          <p:cNvPr id="83" name="Shape 83"/>
          <p:cNvSpPr/>
          <p:nvPr/>
        </p:nvSpPr>
        <p:spPr>
          <a:xfrm>
            <a:off x="720949" y="3801932"/>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2068535" y="3798985"/>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442012" y="3806433"/>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5101380" y="3663843"/>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706024" y="163278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77139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83676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902131"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225602" y="2282726"/>
            <a:ext cx="8578542" cy="2430660"/>
            <a:chOff x="87342" y="2286009"/>
            <a:chExt cx="8578542" cy="2430660"/>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471472" y="3707296"/>
              <a:ext cx="1694987" cy="3237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9063" y="2979411"/>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917045" y="2935655"/>
            <a:ext cx="1473742" cy="859683"/>
          </a:xfrm>
          <a:prstGeom prst="rect">
            <a:avLst/>
          </a:prstGeom>
        </p:spPr>
      </p:pic>
      <p:pic>
        <p:nvPicPr>
          <p:cNvPr id="7" name="Picture 6"/>
          <p:cNvPicPr>
            <a:picLocks noChangeAspect="1"/>
          </p:cNvPicPr>
          <p:nvPr/>
        </p:nvPicPr>
        <p:blipFill>
          <a:blip r:embed="rId6"/>
          <a:stretch>
            <a:fillRect/>
          </a:stretch>
        </p:blipFill>
        <p:spPr>
          <a:xfrm>
            <a:off x="3657237" y="2979411"/>
            <a:ext cx="829869" cy="829869"/>
          </a:xfrm>
          <a:prstGeom prst="rect">
            <a:avLst/>
          </a:prstGeom>
        </p:spPr>
      </p:pic>
    </p:spTree>
    <p:extLst>
      <p:ext uri="{BB962C8B-B14F-4D97-AF65-F5344CB8AC3E}">
        <p14:creationId xmlns:p14="http://schemas.microsoft.com/office/powerpoint/2010/main" val="9629389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03" y="0"/>
            <a:ext cx="8410576" cy="457201"/>
          </a:xfrm>
        </p:spPr>
        <p:txBody>
          <a:bodyPr/>
          <a:lstStyle/>
          <a:p>
            <a:pPr algn="l"/>
            <a:r>
              <a:rPr lang="en-US" sz="3200" dirty="0" smtClean="0">
                <a:solidFill>
                  <a:srgbClr val="008774"/>
                </a:solidFill>
              </a:rPr>
              <a:t>Fast, Self-service Provisioning</a:t>
            </a:r>
            <a:endParaRPr lang="en-US" sz="3200" dirty="0">
              <a:solidFill>
                <a:srgbClr val="008774"/>
              </a:solidFill>
            </a:endParaRPr>
          </a:p>
        </p:txBody>
      </p:sp>
      <p:grpSp>
        <p:nvGrpSpPr>
          <p:cNvPr id="51" name="Group 50"/>
          <p:cNvGrpSpPr/>
          <p:nvPr/>
        </p:nvGrpSpPr>
        <p:grpSpPr>
          <a:xfrm>
            <a:off x="141681" y="780143"/>
            <a:ext cx="8870239" cy="3909786"/>
            <a:chOff x="76003" y="780143"/>
            <a:chExt cx="9011920" cy="3909786"/>
          </a:xfrm>
        </p:grpSpPr>
        <p:sp>
          <p:nvSpPr>
            <p:cNvPr id="4" name="Rounded Rectangle 3"/>
            <p:cNvSpPr/>
            <p:nvPr/>
          </p:nvSpPr>
          <p:spPr>
            <a:xfrm>
              <a:off x="76003" y="780143"/>
              <a:ext cx="9011920" cy="3909786"/>
            </a:xfrm>
            <a:prstGeom prst="roundRect">
              <a:avLst>
                <a:gd name="adj" fmla="val 2978"/>
              </a:avLst>
            </a:prstGeom>
            <a:solidFill>
              <a:srgbClr val="D9D9D9"/>
            </a:solidFill>
            <a:ln w="28575" cmpd="sng">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191759" y="894080"/>
              <a:ext cx="1879600" cy="1806788"/>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3" name="Rectangle 2"/>
            <p:cNvSpPr/>
            <p:nvPr/>
          </p:nvSpPr>
          <p:spPr>
            <a:xfrm>
              <a:off x="142240" y="894080"/>
              <a:ext cx="1869440" cy="2191083"/>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RabbitMQ</a:t>
              </a:r>
              <a:endParaRPr lang="en-US" sz="1200" dirty="0" smtClean="0">
                <a:solidFill>
                  <a:srgbClr val="008774"/>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Config</a:t>
              </a:r>
              <a:r>
                <a:rPr lang="en-US" sz="1200" dirty="0" smtClean="0">
                  <a:solidFill>
                    <a:srgbClr val="008774"/>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Service Discovery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DataStax</a:t>
              </a:r>
              <a:r>
                <a:rPr lang="en-US" sz="1200" dirty="0" smtClean="0">
                  <a:solidFill>
                    <a:srgbClr val="008774"/>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GemFire</a:t>
              </a:r>
              <a:endParaRPr lang="en-US" sz="1200" dirty="0" smtClean="0">
                <a:solidFill>
                  <a:srgbClr val="008774"/>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PivotalHD</a:t>
              </a:r>
              <a:endParaRPr lang="en-US" sz="1200" dirty="0" smtClean="0">
                <a:solidFill>
                  <a:srgbClr val="008774"/>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Redis</a:t>
              </a:r>
              <a:endParaRPr lang="en-US" sz="1200" dirty="0" smtClean="0">
                <a:solidFill>
                  <a:srgbClr val="008774"/>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Session state caching</a:t>
              </a:r>
              <a:endParaRPr lang="en-US" sz="1000" dirty="0" smtClean="0">
                <a:solidFill>
                  <a:srgbClr val="008774"/>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Git</a:t>
              </a:r>
              <a:r>
                <a:rPr lang="en-US" sz="1200" dirty="0" smtClean="0">
                  <a:solidFill>
                    <a:srgbClr val="008774"/>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70" name="Picture 69" descr="newrelic.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rgbClr val="008774"/>
                  </a:solidFill>
                  <a:latin typeface="FreightSans Pro Medium"/>
                  <a:cs typeface="FreightSans Pro Medium"/>
                </a:rPr>
                <a:t>Powered by</a:t>
              </a:r>
            </a:p>
          </p:txBody>
        </p:sp>
        <p:cxnSp>
          <p:nvCxnSpPr>
            <p:cNvPr id="7" name="Straight Connector 6"/>
            <p:cNvCxnSpPr/>
            <p:nvPr/>
          </p:nvCxnSpPr>
          <p:spPr>
            <a:xfrm>
              <a:off x="76003" y="3085163"/>
              <a:ext cx="190519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981200" y="780143"/>
              <a:ext cx="10160" cy="23050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81200" y="3085163"/>
              <a:ext cx="0" cy="16047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143714" y="780143"/>
              <a:ext cx="7406" cy="390978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151120" y="2700868"/>
              <a:ext cx="19180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069172" y="780143"/>
              <a:ext cx="2187" cy="3909786"/>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66" name="Picture 65"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257772" y="3139673"/>
            <a:ext cx="630017" cy="640080"/>
          </a:xfrm>
          <a:prstGeom prst="rect">
            <a:avLst/>
          </a:prstGeom>
        </p:spPr>
      </p:pic>
    </p:spTree>
    <p:extLst>
      <p:ext uri="{BB962C8B-B14F-4D97-AF65-F5344CB8AC3E}">
        <p14:creationId xmlns:p14="http://schemas.microsoft.com/office/powerpoint/2010/main" val="34300019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482" name="Shape 482"/>
          <p:cNvSpPr txBox="1"/>
          <p:nvPr/>
        </p:nvSpPr>
        <p:spPr>
          <a:xfrm>
            <a:off x="175529" y="3218597"/>
            <a:ext cx="1344612" cy="763553"/>
          </a:xfrm>
          <a:prstGeom prst="rect">
            <a:avLst/>
          </a:prstGeom>
          <a:noFill/>
          <a:ln w="12700" cmpd="sng">
            <a:solidFill>
              <a:srgbClr val="705D8B"/>
            </a:solidFill>
            <a:prstDash val="dash"/>
          </a:ln>
        </p:spPr>
        <p:txBody>
          <a:bodyPr lIns="91425" tIns="91425" rIns="91425" bIns="91425" anchor="t" anchorCtr="0">
            <a:normAutofit fontScale="925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1"/>
                </a:solidFill>
              </a:rPr>
              <a:t>App Fail</a:t>
            </a:r>
            <a:endParaRPr lang="en-US" dirty="0">
              <a:solidFill>
                <a:schemeClr val="bg1"/>
              </a:solidFill>
            </a:endParaRPr>
          </a:p>
        </p:txBody>
      </p:sp>
      <p:grpSp>
        <p:nvGrpSpPr>
          <p:cNvPr id="12" name="Group 11"/>
          <p:cNvGrpSpPr/>
          <p:nvPr/>
        </p:nvGrpSpPr>
        <p:grpSpPr>
          <a:xfrm>
            <a:off x="247617" y="1208216"/>
            <a:ext cx="1204912" cy="1791730"/>
            <a:chOff x="240620" y="1409700"/>
            <a:chExt cx="1204912" cy="1706124"/>
          </a:xfrm>
        </p:grpSpPr>
        <p:sp>
          <p:nvSpPr>
            <p:cNvPr id="484" name="Shape 484"/>
            <p:cNvSpPr txBox="1"/>
            <p:nvPr/>
          </p:nvSpPr>
          <p:spPr>
            <a:xfrm>
              <a:off x="240620" y="1409700"/>
              <a:ext cx="1204912" cy="1706124"/>
            </a:xfrm>
            <a:prstGeom prst="rect">
              <a:avLst/>
            </a:prstGeom>
            <a:solidFill>
              <a:schemeClr val="bg1">
                <a:lumMod val="95000"/>
              </a:schemeClr>
            </a:solidFill>
            <a:ln w="19050" cap="rnd">
              <a:solidFill>
                <a:schemeClr val="bg1"/>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tx2"/>
                  </a:solidFill>
                  <a:latin typeface="Source Sans Pro"/>
                  <a:ea typeface="Source Sans Pro"/>
                  <a:cs typeface="Source Sans Pro"/>
                  <a:sym typeface="Source Sans Pro"/>
                </a:rPr>
                <a:t>PCF</a:t>
              </a:r>
              <a:endParaRPr lang="en-US" sz="1800" b="1" i="0" u="none" strike="noStrike" cap="none" baseline="0" dirty="0">
                <a:solidFill>
                  <a:schemeClr val="tx2"/>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A</a:t>
              </a:r>
              <a:endParaRPr lang="en-US" sz="900" dirty="0">
                <a:solidFill>
                  <a:srgbClr val="FFFFFF"/>
                </a:solidFill>
              </a:endParaRPr>
            </a:p>
          </p:txBody>
        </p:sp>
        <p:sp>
          <p:nvSpPr>
            <p:cNvPr id="133" name="Rectangle 132"/>
            <p:cNvSpPr/>
            <p:nvPr/>
          </p:nvSpPr>
          <p:spPr>
            <a:xfrm>
              <a:off x="752583" y="1817579"/>
              <a:ext cx="263071" cy="4152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35" name="Rectangle 134"/>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sp>
          <p:nvSpPr>
            <p:cNvPr id="136" name="Rectangle 135"/>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grpSp>
        <p:nvGrpSpPr>
          <p:cNvPr id="4" name="Group 3"/>
          <p:cNvGrpSpPr/>
          <p:nvPr/>
        </p:nvGrpSpPr>
        <p:grpSpPr>
          <a:xfrm>
            <a:off x="6517789" y="1209041"/>
            <a:ext cx="2349134" cy="3351801"/>
            <a:chOff x="6517789" y="1209041"/>
            <a:chExt cx="2349134" cy="3351801"/>
          </a:xfrm>
        </p:grpSpPr>
        <p:sp>
          <p:nvSpPr>
            <p:cNvPr id="132" name="Pentagon 131"/>
            <p:cNvSpPr/>
            <p:nvPr/>
          </p:nvSpPr>
          <p:spPr>
            <a:xfrm>
              <a:off x="6665494" y="4050955"/>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Rack Fail</a:t>
              </a:r>
              <a:endParaRPr lang="en-US" dirty="0">
                <a:solidFill>
                  <a:srgbClr val="FFFFFF"/>
                </a:solidFill>
              </a:endParaRPr>
            </a:p>
          </p:txBody>
        </p:sp>
        <p:sp>
          <p:nvSpPr>
            <p:cNvPr id="191" name="Shape 482"/>
            <p:cNvSpPr txBox="1"/>
            <p:nvPr/>
          </p:nvSpPr>
          <p:spPr>
            <a:xfrm>
              <a:off x="6544553" y="3218597"/>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chemeClr val="bg1"/>
                  </a:solidFill>
                  <a:latin typeface="Source Sans Pro"/>
                  <a:ea typeface="Source Sans Pro"/>
                  <a:cs typeface="Source Sans Pro"/>
                  <a:sym typeface="Source Sans Pro"/>
                </a:rPr>
                <a:t>If </a:t>
              </a:r>
              <a:r>
                <a:rPr lang="en-US" sz="1200" b="1" dirty="0" smtClean="0">
                  <a:solidFill>
                    <a:schemeClr val="bg1"/>
                  </a:solidFill>
                  <a:latin typeface="Source Sans Pro"/>
                  <a:ea typeface="Source Sans Pro"/>
                  <a:cs typeface="Source Sans Pro"/>
                  <a:sym typeface="Source Sans Pro"/>
                </a:rPr>
                <a:t>a datacenter rack fails</a:t>
              </a:r>
              <a:r>
                <a:rPr lang="en-US" sz="1200" dirty="0" smtClean="0">
                  <a:solidFill>
                    <a:schemeClr val="bg1"/>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chemeClr val="bg1"/>
                </a:solidFill>
                <a:latin typeface="Source Sans Pro"/>
                <a:ea typeface="Source Sans Pro"/>
                <a:cs typeface="Source Sans Pro"/>
                <a:sym typeface="Source Sans Pro"/>
              </a:endParaRPr>
            </a:p>
          </p:txBody>
        </p:sp>
        <p:grpSp>
          <p:nvGrpSpPr>
            <p:cNvPr id="14" name="Group 13"/>
            <p:cNvGrpSpPr/>
            <p:nvPr/>
          </p:nvGrpSpPr>
          <p:grpSpPr>
            <a:xfrm>
              <a:off x="7867371" y="1209041"/>
              <a:ext cx="999552" cy="1788159"/>
              <a:chOff x="7633410" y="1209041"/>
              <a:chExt cx="999552" cy="1788159"/>
            </a:xfrm>
          </p:grpSpPr>
          <p:sp>
            <p:nvSpPr>
              <p:cNvPr id="561"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199" name="Rectangle 198"/>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0" name="Rectangle 199"/>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1" name="Rectangle 200"/>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06" name="Rectangle 205"/>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7" name="Rectangle 206"/>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8" name="Rectangle 207"/>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13" name="Rectangle 212"/>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14" name="Rectangle 213"/>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15" name="Rectangle 214"/>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20" name="Rectangle 219"/>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21" name="Rectangle 220"/>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22" name="Rectangle 221"/>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09041"/>
              <a:ext cx="999552" cy="1788159"/>
              <a:chOff x="7633410" y="1209041"/>
              <a:chExt cx="999552" cy="1788159"/>
            </a:xfrm>
          </p:grpSpPr>
          <p:sp>
            <p:nvSpPr>
              <p:cNvPr id="226"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a:t>
                </a:r>
                <a:r>
                  <a:rPr lang="en-US" sz="1800" b="0" i="0" u="none" strike="noStrike" cap="none" baseline="0" dirty="0" smtClean="0">
                    <a:solidFill>
                      <a:srgbClr val="000000"/>
                    </a:solidFill>
                    <a:latin typeface="Arial"/>
                    <a:ea typeface="Arial"/>
                    <a:cs typeface="Arial"/>
                    <a:sym typeface="Arial"/>
                  </a:rPr>
                  <a:t>1</a:t>
                </a:r>
                <a:endParaRPr lang="en-US" sz="1800" b="0" i="0" u="none" strike="noStrike" cap="none" baseline="0" dirty="0">
                  <a:solidFill>
                    <a:srgbClr val="000000"/>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grpSp>
        <p:nvGrpSpPr>
          <p:cNvPr id="7" name="Group 6"/>
          <p:cNvGrpSpPr/>
          <p:nvPr/>
        </p:nvGrpSpPr>
        <p:grpSpPr>
          <a:xfrm>
            <a:off x="2101952" y="1208216"/>
            <a:ext cx="1574588" cy="3379800"/>
            <a:chOff x="2101952" y="1208216"/>
            <a:chExt cx="1574588" cy="3379800"/>
          </a:xfrm>
        </p:grpSpPr>
        <p:sp>
          <p:nvSpPr>
            <p:cNvPr id="130" name="Pentagon 129"/>
            <p:cNvSpPr/>
            <p:nvPr/>
          </p:nvSpPr>
          <p:spPr>
            <a:xfrm>
              <a:off x="2101952" y="4078129"/>
              <a:ext cx="157458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Process Fail</a:t>
              </a:r>
              <a:endParaRPr lang="en-US" dirty="0">
                <a:solidFill>
                  <a:srgbClr val="FFFFFF"/>
                </a:solidFill>
              </a:endParaRPr>
            </a:p>
          </p:txBody>
        </p:sp>
        <p:sp>
          <p:nvSpPr>
            <p:cNvPr id="143" name="Shape 482"/>
            <p:cNvSpPr txBox="1"/>
            <p:nvPr/>
          </p:nvSpPr>
          <p:spPr>
            <a:xfrm>
              <a:off x="2113771" y="3218597"/>
              <a:ext cx="1344612" cy="768517"/>
            </a:xfrm>
            <a:prstGeom prst="rect">
              <a:avLst/>
            </a:prstGeom>
            <a:noFill/>
            <a:ln w="12700" cmpd="sng">
              <a:solidFill>
                <a:srgbClr val="705D8B"/>
              </a:solidFill>
              <a:prstDash val="dash"/>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59" y="1208216"/>
              <a:ext cx="1318023" cy="1791730"/>
              <a:chOff x="258761" y="1346859"/>
              <a:chExt cx="1318023" cy="1791730"/>
            </a:xfrm>
          </p:grpSpPr>
          <p:sp>
            <p:nvSpPr>
              <p:cNvPr id="145" name="Shape 484"/>
              <p:cNvSpPr txBox="1"/>
              <p:nvPr/>
            </p:nvSpPr>
            <p:spPr>
              <a:xfrm>
                <a:off x="258761" y="1346859"/>
                <a:ext cx="1318023" cy="1791730"/>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46" name="Rectangle 145"/>
              <p:cNvSpPr/>
              <p:nvPr/>
            </p:nvSpPr>
            <p:spPr>
              <a:xfrm>
                <a:off x="376786"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47" name="Rectangle 146"/>
              <p:cNvSpPr/>
              <p:nvPr/>
            </p:nvSpPr>
            <p:spPr>
              <a:xfrm>
                <a:off x="739297" y="1841692"/>
                <a:ext cx="343812" cy="3088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48" name="Rectangle 147"/>
              <p:cNvSpPr/>
              <p:nvPr/>
            </p:nvSpPr>
            <p:spPr>
              <a:xfrm>
                <a:off x="1110322"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54" name="Rectangle 153"/>
            <p:cNvSpPr/>
            <p:nvPr/>
          </p:nvSpPr>
          <p:spPr>
            <a:xfrm>
              <a:off x="2258384" y="2302193"/>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Process</a:t>
              </a:r>
              <a:endParaRPr lang="en-US" sz="800" dirty="0">
                <a:solidFill>
                  <a:srgbClr val="4D4D4D"/>
                </a:solidFill>
              </a:endParaRPr>
            </a:p>
          </p:txBody>
        </p:sp>
        <p:sp>
          <p:nvSpPr>
            <p:cNvPr id="499" name="Shape 499"/>
            <p:cNvSpPr/>
            <p:nvPr/>
          </p:nvSpPr>
          <p:spPr>
            <a:xfrm>
              <a:off x="3029353" y="2272032"/>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sp>
          <p:nvSpPr>
            <p:cNvPr id="490" name="Shape 490"/>
            <p:cNvSpPr txBox="1"/>
            <p:nvPr/>
          </p:nvSpPr>
          <p:spPr>
            <a:xfrm>
              <a:off x="2197012" y="2167110"/>
              <a:ext cx="1166723" cy="674693"/>
            </a:xfrm>
            <a:prstGeom prst="rect">
              <a:avLst/>
            </a:prstGeom>
            <a:noFill/>
            <a:ln w="19050" cap="rnd">
              <a:solidFill>
                <a:srgbClr val="4D4D4D"/>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dirty="0" smtClean="0">
                  <a:solidFill>
                    <a:srgbClr val="4D4D4D"/>
                  </a:solidFill>
                  <a:latin typeface="Source Sans Pro"/>
                  <a:ea typeface="Source Sans Pro"/>
                  <a:cs typeface="Source Sans Pro"/>
                  <a:sym typeface="Source Sans Pro"/>
                </a:rPr>
                <a:t>Runtime VM</a:t>
              </a:r>
              <a:endParaRPr lang="en-US" sz="900" b="0" i="0" u="none" strike="noStrike" cap="none" baseline="0" dirty="0">
                <a:solidFill>
                  <a:srgbClr val="4D4D4D"/>
                </a:solidFill>
                <a:latin typeface="Source Sans Pro"/>
                <a:ea typeface="Source Sans Pro"/>
                <a:cs typeface="Source Sans Pro"/>
                <a:sym typeface="Source Sans Pro"/>
              </a:endParaRPr>
            </a:p>
          </p:txBody>
        </p:sp>
      </p:grpSp>
      <p:grpSp>
        <p:nvGrpSpPr>
          <p:cNvPr id="2" name="Group 1"/>
          <p:cNvGrpSpPr/>
          <p:nvPr/>
        </p:nvGrpSpPr>
        <p:grpSpPr>
          <a:xfrm>
            <a:off x="4061068" y="1207116"/>
            <a:ext cx="1943598" cy="3380900"/>
            <a:chOff x="4061068" y="1207116"/>
            <a:chExt cx="1943598" cy="3380900"/>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rgbClr val="4D4D4D"/>
                  </a:solidFill>
                  <a:latin typeface="Source Sans Pro"/>
                  <a:ea typeface="Source Sans Pro"/>
                  <a:cs typeface="Source Sans Pro"/>
                  <a:sym typeface="Source Sans Pro"/>
                </a:rPr>
                <a:t>3. </a:t>
              </a:r>
              <a:r>
                <a:rPr lang="en-US" sz="1200" b="0" i="0" u="none" strike="noStrike" cap="none" baseline="0" dirty="0" err="1">
                  <a:solidFill>
                    <a:srgbClr val="4D4D4D"/>
                  </a:solidFill>
                  <a:latin typeface="Source Sans Pro"/>
                  <a:ea typeface="Source Sans Pro"/>
                  <a:cs typeface="Source Sans Pro"/>
                  <a:sym typeface="Source Sans Pro"/>
                </a:rPr>
                <a:t>Resurrector</a:t>
              </a:r>
              <a:r>
                <a:rPr lang="en-US" sz="1200" b="0" i="0" u="none" strike="noStrike" cap="none" baseline="0" dirty="0">
                  <a:solidFill>
                    <a:srgbClr val="4D4D4D"/>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VM Fail</a:t>
              </a:r>
              <a:endParaRPr lang="en-US" dirty="0">
                <a:solidFill>
                  <a:srgbClr val="FFFFFF"/>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69" name="Rectangle 168"/>
              <p:cNvSpPr/>
              <p:nvPr/>
            </p:nvSpPr>
            <p:spPr>
              <a:xfrm>
                <a:off x="677925" y="1841692"/>
                <a:ext cx="343812" cy="3088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sp>
            <p:nvSpPr>
              <p:cNvPr id="170" name="Rectangle 169"/>
              <p:cNvSpPr/>
              <p:nvPr/>
            </p:nvSpPr>
            <p:spPr>
              <a:xfrm>
                <a:off x="1048950"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71" name="Shape 490"/>
            <p:cNvSpPr txBox="1"/>
            <p:nvPr/>
          </p:nvSpPr>
          <p:spPr>
            <a:xfrm>
              <a:off x="4126470" y="2082499"/>
              <a:ext cx="533808"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VM1</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VM2</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6" name="Shape 482"/>
            <p:cNvSpPr txBox="1"/>
            <p:nvPr/>
          </p:nvSpPr>
          <p:spPr>
            <a:xfrm>
              <a:off x="4198321" y="3242592"/>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VM3</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sp>
        <p:nvSpPr>
          <p:cNvPr id="6" name="Title 5"/>
          <p:cNvSpPr>
            <a:spLocks noGrp="1"/>
          </p:cNvSpPr>
          <p:nvPr>
            <p:ph type="title"/>
          </p:nvPr>
        </p:nvSpPr>
        <p:spPr>
          <a:xfrm>
            <a:off x="266240" y="54909"/>
            <a:ext cx="8736649" cy="460374"/>
          </a:xfrm>
        </p:spPr>
        <p:txBody>
          <a:bodyPr/>
          <a:lstStyle/>
          <a:p>
            <a:pPr lvl="0">
              <a:lnSpc>
                <a:spcPct val="100000"/>
              </a:lnSpc>
              <a:tabLst>
                <a:tab pos="1939925" algn="l"/>
              </a:tabLst>
            </a:pPr>
            <a:r>
              <a:rPr lang="en-US" sz="3200" dirty="0" smtClean="0">
                <a:solidFill>
                  <a:schemeClr val="accent1"/>
                </a:solidFill>
              </a:rPr>
              <a:t>Four Levels of Built-In High Availability</a:t>
            </a:r>
            <a:endParaRPr lang="en-US" sz="1600" dirty="0">
              <a:solidFill>
                <a:schemeClr val="accent1"/>
              </a:solidFill>
            </a:endParaRPr>
          </a:p>
        </p:txBody>
      </p:sp>
    </p:spTree>
    <p:extLst>
      <p:ext uri="{BB962C8B-B14F-4D97-AF65-F5344CB8AC3E}">
        <p14:creationId xmlns:p14="http://schemas.microsoft.com/office/powerpoint/2010/main" val="3394119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smtClean="0">
                <a:solidFill>
                  <a:schemeClr val="accent2"/>
                </a:solidFill>
                <a:latin typeface="+mj-lt"/>
              </a:rPr>
              <a:t>Pivotal Cloud Foundry: </a:t>
            </a:r>
            <a:r>
              <a:rPr lang="en-US" b="0" dirty="0" smtClean="0">
                <a:solidFill>
                  <a:srgbClr val="FFFFFF"/>
                </a:solidFill>
                <a:latin typeface="+mj-lt"/>
              </a:rPr>
              <a:t>Most Trusted </a:t>
            </a:r>
            <a:r>
              <a:rPr lang="en-US" b="0" dirty="0" smtClean="0">
                <a:solidFill>
                  <a:srgbClr val="F2F2F2"/>
                </a:solidFill>
                <a:latin typeface="+mj-lt"/>
              </a:rPr>
              <a:t>Platform</a:t>
            </a:r>
            <a:endParaRPr lang="en-US" b="0" dirty="0">
              <a:solidFill>
                <a:srgbClr val="F2F2F2"/>
              </a:solidFill>
              <a:latin typeface="+mj-lt"/>
            </a:endParaRPr>
          </a:p>
        </p:txBody>
      </p:sp>
      <p:sp>
        <p:nvSpPr>
          <p:cNvPr id="32" name="Rectangle 31"/>
          <p:cNvSpPr/>
          <p:nvPr/>
        </p:nvSpPr>
        <p:spPr>
          <a:xfrm>
            <a:off x="115959" y="929347"/>
            <a:ext cx="8936569" cy="413280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154" y="3550325"/>
            <a:ext cx="603320" cy="31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130889" y="929347"/>
            <a:ext cx="8921639" cy="870701"/>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130889" y="1930564"/>
            <a:ext cx="8921639" cy="128567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130889" y="3350389"/>
            <a:ext cx="8921639" cy="1708057"/>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212017" y="988629"/>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dirty="0">
                <a:solidFill>
                  <a:srgbClr val="182730"/>
                </a:solidFill>
                <a:latin typeface="Arial" charset="0"/>
                <a:cs typeface="Arial" charset="0"/>
              </a:rPr>
              <a:t>PLATINUM</a:t>
            </a:r>
          </a:p>
        </p:txBody>
      </p:sp>
      <p:sp>
        <p:nvSpPr>
          <p:cNvPr id="24583" name="Content Placeholder 2"/>
          <p:cNvSpPr txBox="1">
            <a:spLocks/>
          </p:cNvSpPr>
          <p:nvPr/>
        </p:nvSpPr>
        <p:spPr bwMode="gray">
          <a:xfrm>
            <a:off x="212017" y="2097294"/>
            <a:ext cx="1204955" cy="2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228870" y="3418933"/>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115959" y="1928712"/>
            <a:ext cx="37076" cy="127455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15959" y="929347"/>
            <a:ext cx="37076" cy="87070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112588" y="3354094"/>
            <a:ext cx="33705" cy="1708057"/>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9830" y="1264602"/>
            <a:ext cx="704435" cy="27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68220" y="1275717"/>
            <a:ext cx="569615" cy="25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69956" y="1201615"/>
            <a:ext cx="549392" cy="39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13769" y="1220141"/>
            <a:ext cx="643766" cy="36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4787" y="2716287"/>
            <a:ext cx="810605" cy="33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50775" y="2779499"/>
            <a:ext cx="754992"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07206" y="2779499"/>
            <a:ext cx="893183"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389307" y="2821975"/>
            <a:ext cx="455608" cy="20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943059" y="2194542"/>
            <a:ext cx="1085302" cy="30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24942" y="1312768"/>
            <a:ext cx="985871" cy="17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35291" y="4129242"/>
            <a:ext cx="849367" cy="22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38842" y="4677157"/>
            <a:ext cx="674100" cy="15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88464" y="4019942"/>
            <a:ext cx="640395" cy="44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393929" y="4673567"/>
            <a:ext cx="518643" cy="16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398450" y="4656778"/>
            <a:ext cx="744881"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241129" y="4690124"/>
            <a:ext cx="724658" cy="1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617970" y="3639043"/>
            <a:ext cx="728028"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547429" y="4136546"/>
            <a:ext cx="712389" cy="30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115526" y="2708806"/>
            <a:ext cx="393201" cy="432237"/>
          </a:xfrm>
          <a:prstGeom prst="rect">
            <a:avLst/>
          </a:prstGeom>
        </p:spPr>
      </p:pic>
      <p:pic>
        <p:nvPicPr>
          <p:cNvPr id="6" name="Picture 5"/>
          <p:cNvPicPr>
            <a:picLocks noChangeAspect="1"/>
          </p:cNvPicPr>
          <p:nvPr/>
        </p:nvPicPr>
        <p:blipFill>
          <a:blip r:embed="rId23"/>
          <a:stretch>
            <a:fillRect/>
          </a:stretch>
        </p:blipFill>
        <p:spPr>
          <a:xfrm>
            <a:off x="6797624" y="2823196"/>
            <a:ext cx="779705" cy="266514"/>
          </a:xfrm>
          <a:prstGeom prst="rect">
            <a:avLst/>
          </a:prstGeom>
        </p:spPr>
      </p:pic>
      <p:pic>
        <p:nvPicPr>
          <p:cNvPr id="8" name="Picture 7"/>
          <p:cNvPicPr>
            <a:picLocks noChangeAspect="1"/>
          </p:cNvPicPr>
          <p:nvPr/>
        </p:nvPicPr>
        <p:blipFill>
          <a:blip r:embed="rId24"/>
          <a:stretch>
            <a:fillRect/>
          </a:stretch>
        </p:blipFill>
        <p:spPr>
          <a:xfrm>
            <a:off x="5258451" y="4134798"/>
            <a:ext cx="627498" cy="211196"/>
          </a:xfrm>
          <a:prstGeom prst="rect">
            <a:avLst/>
          </a:prstGeom>
        </p:spPr>
      </p:pic>
      <p:pic>
        <p:nvPicPr>
          <p:cNvPr id="9" name="Picture 8"/>
          <p:cNvPicPr>
            <a:picLocks noChangeAspect="1"/>
          </p:cNvPicPr>
          <p:nvPr/>
        </p:nvPicPr>
        <p:blipFill rotWithShape="1">
          <a:blip r:embed="rId25"/>
          <a:srcRect l="10726" r="6919" b="18373"/>
          <a:stretch/>
        </p:blipFill>
        <p:spPr>
          <a:xfrm>
            <a:off x="3398450" y="4063080"/>
            <a:ext cx="474224" cy="354631"/>
          </a:xfrm>
          <a:prstGeom prst="rect">
            <a:avLst/>
          </a:prstGeom>
        </p:spPr>
      </p:pic>
      <p:pic>
        <p:nvPicPr>
          <p:cNvPr id="10" name="Picture 9"/>
          <p:cNvPicPr>
            <a:picLocks noChangeAspect="1"/>
          </p:cNvPicPr>
          <p:nvPr/>
        </p:nvPicPr>
        <p:blipFill>
          <a:blip r:embed="rId26"/>
          <a:stretch>
            <a:fillRect/>
          </a:stretch>
        </p:blipFill>
        <p:spPr>
          <a:xfrm>
            <a:off x="3398450" y="3627184"/>
            <a:ext cx="555237" cy="223797"/>
          </a:xfrm>
          <a:prstGeom prst="rect">
            <a:avLst/>
          </a:prstGeom>
        </p:spPr>
      </p:pic>
      <p:pic>
        <p:nvPicPr>
          <p:cNvPr id="11" name="Picture 10"/>
          <p:cNvPicPr>
            <a:picLocks noChangeAspect="1"/>
          </p:cNvPicPr>
          <p:nvPr/>
        </p:nvPicPr>
        <p:blipFill>
          <a:blip r:embed="rId27"/>
          <a:stretch>
            <a:fillRect/>
          </a:stretch>
        </p:blipFill>
        <p:spPr>
          <a:xfrm>
            <a:off x="6084404" y="4583034"/>
            <a:ext cx="389738" cy="347565"/>
          </a:xfrm>
          <a:prstGeom prst="rect">
            <a:avLst/>
          </a:prstGeom>
        </p:spPr>
      </p:pic>
      <p:pic>
        <p:nvPicPr>
          <p:cNvPr id="12" name="Picture 11"/>
          <p:cNvPicPr>
            <a:picLocks noChangeAspect="1"/>
          </p:cNvPicPr>
          <p:nvPr/>
        </p:nvPicPr>
        <p:blipFill>
          <a:blip r:embed="rId28"/>
          <a:stretch>
            <a:fillRect/>
          </a:stretch>
        </p:blipFill>
        <p:spPr>
          <a:xfrm>
            <a:off x="1617970" y="4162282"/>
            <a:ext cx="627476" cy="220657"/>
          </a:xfrm>
          <a:prstGeom prst="rect">
            <a:avLst/>
          </a:prstGeom>
        </p:spPr>
      </p:pic>
      <p:pic>
        <p:nvPicPr>
          <p:cNvPr id="13" name="Picture 12"/>
          <p:cNvPicPr>
            <a:picLocks noChangeAspect="1"/>
          </p:cNvPicPr>
          <p:nvPr/>
        </p:nvPicPr>
        <p:blipFill>
          <a:blip r:embed="rId29"/>
          <a:stretch>
            <a:fillRect/>
          </a:stretch>
        </p:blipFill>
        <p:spPr>
          <a:xfrm>
            <a:off x="7121251" y="3557679"/>
            <a:ext cx="907608" cy="362805"/>
          </a:xfrm>
          <a:prstGeom prst="rect">
            <a:avLst/>
          </a:prstGeom>
        </p:spPr>
      </p:pic>
      <p:pic>
        <p:nvPicPr>
          <p:cNvPr id="14" name="Picture 13"/>
          <p:cNvPicPr>
            <a:picLocks noChangeAspect="1"/>
          </p:cNvPicPr>
          <p:nvPr/>
        </p:nvPicPr>
        <p:blipFill>
          <a:blip r:embed="rId30"/>
          <a:stretch>
            <a:fillRect/>
          </a:stretch>
        </p:blipFill>
        <p:spPr>
          <a:xfrm>
            <a:off x="8094482" y="3644060"/>
            <a:ext cx="871305" cy="190043"/>
          </a:xfrm>
          <a:prstGeom prst="rect">
            <a:avLst/>
          </a:prstGeom>
        </p:spPr>
      </p:pic>
      <p:pic>
        <p:nvPicPr>
          <p:cNvPr id="15" name="Picture 14"/>
          <p:cNvPicPr>
            <a:picLocks noChangeAspect="1"/>
          </p:cNvPicPr>
          <p:nvPr/>
        </p:nvPicPr>
        <p:blipFill>
          <a:blip r:embed="rId31"/>
          <a:stretch>
            <a:fillRect/>
          </a:stretch>
        </p:blipFill>
        <p:spPr>
          <a:xfrm>
            <a:off x="1989352" y="1194040"/>
            <a:ext cx="895495" cy="413449"/>
          </a:xfrm>
          <a:prstGeom prst="rect">
            <a:avLst/>
          </a:prstGeom>
        </p:spPr>
      </p:pic>
      <p:pic>
        <p:nvPicPr>
          <p:cNvPr id="17" name="Picture 16"/>
          <p:cNvPicPr>
            <a:picLocks noChangeAspect="1"/>
          </p:cNvPicPr>
          <p:nvPr/>
        </p:nvPicPr>
        <p:blipFill>
          <a:blip r:embed="rId32"/>
          <a:stretch>
            <a:fillRect/>
          </a:stretch>
        </p:blipFill>
        <p:spPr>
          <a:xfrm>
            <a:off x="8312559" y="2109104"/>
            <a:ext cx="359159" cy="394814"/>
          </a:xfrm>
          <a:prstGeom prst="rect">
            <a:avLst/>
          </a:prstGeom>
        </p:spPr>
      </p:pic>
      <p:pic>
        <p:nvPicPr>
          <p:cNvPr id="18" name="Picture 17"/>
          <p:cNvPicPr>
            <a:picLocks noChangeAspect="1"/>
          </p:cNvPicPr>
          <p:nvPr/>
        </p:nvPicPr>
        <p:blipFill>
          <a:blip r:embed="rId33"/>
          <a:stretch>
            <a:fillRect/>
          </a:stretch>
        </p:blipFill>
        <p:spPr>
          <a:xfrm>
            <a:off x="2991514" y="2208282"/>
            <a:ext cx="1120601" cy="295636"/>
          </a:xfrm>
          <a:prstGeom prst="rect">
            <a:avLst/>
          </a:prstGeom>
        </p:spPr>
      </p:pic>
      <p:pic>
        <p:nvPicPr>
          <p:cNvPr id="19" name="Picture 18"/>
          <p:cNvPicPr>
            <a:picLocks noChangeAspect="1"/>
          </p:cNvPicPr>
          <p:nvPr/>
        </p:nvPicPr>
        <p:blipFill>
          <a:blip r:embed="rId34"/>
          <a:stretch>
            <a:fillRect/>
          </a:stretch>
        </p:blipFill>
        <p:spPr>
          <a:xfrm>
            <a:off x="8086023" y="2834060"/>
            <a:ext cx="734743" cy="181729"/>
          </a:xfrm>
          <a:prstGeom prst="rect">
            <a:avLst/>
          </a:prstGeom>
        </p:spPr>
      </p:pic>
      <p:pic>
        <p:nvPicPr>
          <p:cNvPr id="20" name="Picture 19"/>
          <p:cNvPicPr>
            <a:picLocks noChangeAspect="1"/>
          </p:cNvPicPr>
          <p:nvPr/>
        </p:nvPicPr>
        <p:blipFill>
          <a:blip r:embed="rId35"/>
          <a:stretch>
            <a:fillRect/>
          </a:stretch>
        </p:blipFill>
        <p:spPr>
          <a:xfrm>
            <a:off x="4395948" y="2216109"/>
            <a:ext cx="1309125" cy="287810"/>
          </a:xfrm>
          <a:prstGeom prst="rect">
            <a:avLst/>
          </a:prstGeom>
        </p:spPr>
      </p:pic>
      <p:pic>
        <p:nvPicPr>
          <p:cNvPr id="21" name="Picture 20"/>
          <p:cNvPicPr>
            <a:picLocks noChangeAspect="1"/>
          </p:cNvPicPr>
          <p:nvPr/>
        </p:nvPicPr>
        <p:blipFill>
          <a:blip r:embed="rId36"/>
          <a:stretch>
            <a:fillRect/>
          </a:stretch>
        </p:blipFill>
        <p:spPr>
          <a:xfrm>
            <a:off x="726154" y="4150033"/>
            <a:ext cx="737735" cy="180727"/>
          </a:xfrm>
          <a:prstGeom prst="rect">
            <a:avLst/>
          </a:prstGeom>
        </p:spPr>
      </p:pic>
      <p:pic>
        <p:nvPicPr>
          <p:cNvPr id="22" name="Picture 21"/>
          <p:cNvPicPr>
            <a:picLocks noChangeAspect="1"/>
          </p:cNvPicPr>
          <p:nvPr/>
        </p:nvPicPr>
        <p:blipFill>
          <a:blip r:embed="rId37"/>
          <a:stretch>
            <a:fillRect/>
          </a:stretch>
        </p:blipFill>
        <p:spPr>
          <a:xfrm>
            <a:off x="5258451" y="4609336"/>
            <a:ext cx="563457" cy="294960"/>
          </a:xfrm>
          <a:prstGeom prst="rect">
            <a:avLst/>
          </a:prstGeom>
        </p:spPr>
      </p:pic>
      <p:pic>
        <p:nvPicPr>
          <p:cNvPr id="23" name="Picture 22"/>
          <p:cNvPicPr>
            <a:picLocks noChangeAspect="1"/>
          </p:cNvPicPr>
          <p:nvPr/>
        </p:nvPicPr>
        <p:blipFill>
          <a:blip r:embed="rId38"/>
          <a:stretch>
            <a:fillRect/>
          </a:stretch>
        </p:blipFill>
        <p:spPr>
          <a:xfrm>
            <a:off x="7640578" y="4560475"/>
            <a:ext cx="388281" cy="392682"/>
          </a:xfrm>
          <a:prstGeom prst="rect">
            <a:avLst/>
          </a:prstGeom>
        </p:spPr>
      </p:pic>
      <p:pic>
        <p:nvPicPr>
          <p:cNvPr id="24" name="Picture 23"/>
          <p:cNvPicPr>
            <a:picLocks noChangeAspect="1"/>
          </p:cNvPicPr>
          <p:nvPr/>
        </p:nvPicPr>
        <p:blipFill>
          <a:blip r:embed="rId39"/>
          <a:stretch>
            <a:fillRect/>
          </a:stretch>
        </p:blipFill>
        <p:spPr>
          <a:xfrm>
            <a:off x="8286293" y="4169965"/>
            <a:ext cx="679493" cy="140862"/>
          </a:xfrm>
          <a:prstGeom prst="rect">
            <a:avLst/>
          </a:prstGeom>
        </p:spPr>
      </p:pic>
      <p:pic>
        <p:nvPicPr>
          <p:cNvPr id="5" name="Picture 4"/>
          <p:cNvPicPr>
            <a:picLocks noChangeAspect="1"/>
          </p:cNvPicPr>
          <p:nvPr/>
        </p:nvPicPr>
        <p:blipFill>
          <a:blip r:embed="rId40"/>
          <a:stretch>
            <a:fillRect/>
          </a:stretch>
        </p:blipFill>
        <p:spPr>
          <a:xfrm>
            <a:off x="5518091" y="1149873"/>
            <a:ext cx="1105978" cy="501783"/>
          </a:xfrm>
          <a:prstGeom prst="rect">
            <a:avLst/>
          </a:prstGeom>
        </p:spPr>
      </p:pic>
      <p:pic>
        <p:nvPicPr>
          <p:cNvPr id="25" name="Picture 24"/>
          <p:cNvPicPr>
            <a:picLocks noChangeAspect="1"/>
          </p:cNvPicPr>
          <p:nvPr/>
        </p:nvPicPr>
        <p:blipFill>
          <a:blip r:embed="rId41"/>
          <a:stretch>
            <a:fillRect/>
          </a:stretch>
        </p:blipFill>
        <p:spPr>
          <a:xfrm>
            <a:off x="770143" y="2168890"/>
            <a:ext cx="761931" cy="335029"/>
          </a:xfrm>
          <a:prstGeom prst="rect">
            <a:avLst/>
          </a:prstGeom>
        </p:spPr>
      </p:pic>
      <p:pic>
        <p:nvPicPr>
          <p:cNvPr id="27" name="Picture 26"/>
          <p:cNvPicPr>
            <a:picLocks noChangeAspect="1"/>
          </p:cNvPicPr>
          <p:nvPr/>
        </p:nvPicPr>
        <p:blipFill>
          <a:blip r:embed="rId42"/>
          <a:stretch>
            <a:fillRect/>
          </a:stretch>
        </p:blipFill>
        <p:spPr>
          <a:xfrm>
            <a:off x="5258451" y="3635516"/>
            <a:ext cx="785114" cy="207132"/>
          </a:xfrm>
          <a:prstGeom prst="rect">
            <a:avLst/>
          </a:prstGeom>
        </p:spPr>
      </p:pic>
      <p:pic>
        <p:nvPicPr>
          <p:cNvPr id="28" name="Picture 27"/>
          <p:cNvPicPr>
            <a:picLocks noChangeAspect="1"/>
          </p:cNvPicPr>
          <p:nvPr/>
        </p:nvPicPr>
        <p:blipFill>
          <a:blip r:embed="rId43"/>
          <a:stretch>
            <a:fillRect/>
          </a:stretch>
        </p:blipFill>
        <p:spPr>
          <a:xfrm>
            <a:off x="4407653" y="4068071"/>
            <a:ext cx="491196" cy="344649"/>
          </a:xfrm>
          <a:prstGeom prst="rect">
            <a:avLst/>
          </a:prstGeom>
        </p:spPr>
      </p:pic>
      <p:pic>
        <p:nvPicPr>
          <p:cNvPr id="29" name="Picture 28"/>
          <p:cNvPicPr>
            <a:picLocks noChangeAspect="1"/>
          </p:cNvPicPr>
          <p:nvPr/>
        </p:nvPicPr>
        <p:blipFill>
          <a:blip r:embed="rId44"/>
          <a:stretch>
            <a:fillRect/>
          </a:stretch>
        </p:blipFill>
        <p:spPr>
          <a:xfrm>
            <a:off x="726154" y="4651246"/>
            <a:ext cx="670009" cy="211140"/>
          </a:xfrm>
          <a:prstGeom prst="rect">
            <a:avLst/>
          </a:prstGeom>
        </p:spPr>
      </p:pic>
      <p:pic>
        <p:nvPicPr>
          <p:cNvPr id="30" name="Picture 29"/>
          <p:cNvPicPr>
            <a:picLocks noChangeAspect="1"/>
          </p:cNvPicPr>
          <p:nvPr/>
        </p:nvPicPr>
        <p:blipFill>
          <a:blip r:embed="rId45"/>
          <a:stretch>
            <a:fillRect/>
          </a:stretch>
        </p:blipFill>
        <p:spPr>
          <a:xfrm>
            <a:off x="1617970" y="4693444"/>
            <a:ext cx="1611370" cy="126745"/>
          </a:xfrm>
          <a:prstGeom prst="rect">
            <a:avLst/>
          </a:prstGeom>
        </p:spPr>
      </p:pic>
      <p:pic>
        <p:nvPicPr>
          <p:cNvPr id="3" name="Picture 2"/>
          <p:cNvPicPr>
            <a:picLocks noChangeAspect="1"/>
          </p:cNvPicPr>
          <p:nvPr/>
        </p:nvPicPr>
        <p:blipFill>
          <a:blip r:embed="rId46"/>
          <a:stretch>
            <a:fillRect/>
          </a:stretch>
        </p:blipFill>
        <p:spPr>
          <a:xfrm>
            <a:off x="2572482" y="3586918"/>
            <a:ext cx="669786" cy="304328"/>
          </a:xfrm>
          <a:prstGeom prst="rect">
            <a:avLst/>
          </a:prstGeom>
        </p:spPr>
      </p:pic>
      <p:pic>
        <p:nvPicPr>
          <p:cNvPr id="7" name="Picture 6"/>
          <p:cNvPicPr>
            <a:picLocks noChangeAspect="1"/>
          </p:cNvPicPr>
          <p:nvPr/>
        </p:nvPicPr>
        <p:blipFill>
          <a:blip r:embed="rId47"/>
          <a:stretch>
            <a:fillRect/>
          </a:stretch>
        </p:blipFill>
        <p:spPr>
          <a:xfrm>
            <a:off x="1752399" y="2059865"/>
            <a:ext cx="1067775" cy="395731"/>
          </a:xfrm>
          <a:prstGeom prst="rect">
            <a:avLst/>
          </a:prstGeom>
        </p:spPr>
      </p:pic>
      <p:pic>
        <p:nvPicPr>
          <p:cNvPr id="16" name="Picture 15"/>
          <p:cNvPicPr>
            <a:picLocks noChangeAspect="1"/>
          </p:cNvPicPr>
          <p:nvPr/>
        </p:nvPicPr>
        <p:blipFill>
          <a:blip r:embed="rId48"/>
          <a:stretch>
            <a:fillRect/>
          </a:stretch>
        </p:blipFill>
        <p:spPr>
          <a:xfrm>
            <a:off x="6266114" y="3664281"/>
            <a:ext cx="757150" cy="190243"/>
          </a:xfrm>
          <a:prstGeom prst="rect">
            <a:avLst/>
          </a:prstGeom>
        </p:spPr>
      </p:pic>
      <p:pic>
        <p:nvPicPr>
          <p:cNvPr id="31" name="Picture 30"/>
          <p:cNvPicPr>
            <a:picLocks noChangeAspect="1"/>
          </p:cNvPicPr>
          <p:nvPr/>
        </p:nvPicPr>
        <p:blipFill>
          <a:blip r:embed="rId49"/>
          <a:stretch>
            <a:fillRect/>
          </a:stretch>
        </p:blipFill>
        <p:spPr>
          <a:xfrm>
            <a:off x="4096595" y="3695863"/>
            <a:ext cx="1058068" cy="116311"/>
          </a:xfrm>
          <a:prstGeom prst="rect">
            <a:avLst/>
          </a:prstGeom>
        </p:spPr>
      </p:pic>
      <p:pic>
        <p:nvPicPr>
          <p:cNvPr id="26" name="Picture 25"/>
          <p:cNvPicPr>
            <a:picLocks noChangeAspect="1"/>
          </p:cNvPicPr>
          <p:nvPr/>
        </p:nvPicPr>
        <p:blipFill>
          <a:blip r:embed="rId50"/>
          <a:stretch>
            <a:fillRect/>
          </a:stretch>
        </p:blipFill>
        <p:spPr>
          <a:xfrm>
            <a:off x="5998946" y="2113860"/>
            <a:ext cx="682910" cy="422273"/>
          </a:xfrm>
          <a:prstGeom prst="rect">
            <a:avLst/>
          </a:prstGeom>
        </p:spPr>
      </p:pic>
      <p:sp>
        <p:nvSpPr>
          <p:cNvPr id="33" name="Rectangle 32"/>
          <p:cNvSpPr/>
          <p:nvPr/>
        </p:nvSpPr>
        <p:spPr>
          <a:xfrm>
            <a:off x="105928" y="1800048"/>
            <a:ext cx="8946601" cy="128664"/>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92365" y="3216239"/>
            <a:ext cx="8960164" cy="138292"/>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183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9"/>
                                        </p:tgtEl>
                                      </p:cBhvr>
                                    </p:animEffect>
                                    <p:animScale>
                                      <p:cBhvr>
                                        <p:cTn id="11" dur="250" autoRev="1" fill="hold"/>
                                        <p:tgtEl>
                                          <p:spTgt spid="19"/>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0"/>
                                        </p:tgtEl>
                                      </p:cBhvr>
                                    </p:animEffect>
                                    <p:animScale>
                                      <p:cBhvr>
                                        <p:cTn id="15" dur="250" autoRev="1" fill="hold"/>
                                        <p:tgtEl>
                                          <p:spTgt spid="30"/>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24590"/>
                                        </p:tgtEl>
                                      </p:cBhvr>
                                    </p:animEffect>
                                    <p:animScale>
                                      <p:cBhvr>
                                        <p:cTn id="19" dur="250" autoRev="1" fill="hold"/>
                                        <p:tgtEl>
                                          <p:spTgt spid="24590"/>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9"/>
                                        </p:tgtEl>
                                      </p:cBhvr>
                                    </p:animEffect>
                                    <p:animScale>
                                      <p:cBhvr>
                                        <p:cTn id="23" dur="250" autoRev="1" fill="hold"/>
                                        <p:tgtEl>
                                          <p:spTgt spid="9"/>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500" tmFilter="0, 0; .2, .5; .8, .5; 1, 0"/>
                                        <p:tgtEl>
                                          <p:spTgt spid="24612"/>
                                        </p:tgtEl>
                                      </p:cBhvr>
                                    </p:animEffect>
                                    <p:animScale>
                                      <p:cBhvr>
                                        <p:cTn id="27" dur="250" autoRev="1" fill="hold"/>
                                        <p:tgtEl>
                                          <p:spTgt spid="24612"/>
                                        </p:tgtEl>
                                      </p:cBhvr>
                                      <p:by x="105000" y="105000"/>
                                    </p:animScale>
                                  </p:childTnLst>
                                </p:cTn>
                              </p:par>
                            </p:childTnLst>
                          </p:cTn>
                        </p:par>
                        <p:par>
                          <p:cTn id="28" fill="hold">
                            <p:stCondLst>
                              <p:cond delay="3000"/>
                            </p:stCondLst>
                            <p:childTnLst>
                              <p:par>
                                <p:cTn id="29" presetID="26" presetClass="emph" presetSubtype="0" fill="hold" nodeType="afterEffect">
                                  <p:stCondLst>
                                    <p:cond delay="0"/>
                                  </p:stCondLst>
                                  <p:childTnLst>
                                    <p:animEffect transition="out" filter="fade">
                                      <p:cBhvr>
                                        <p:cTn id="30" dur="500" tmFilter="0, 0; .2, .5; .8, .5; 1, 0"/>
                                        <p:tgtEl>
                                          <p:spTgt spid="25"/>
                                        </p:tgtEl>
                                      </p:cBhvr>
                                    </p:animEffect>
                                    <p:animScale>
                                      <p:cBhvr>
                                        <p:cTn id="31" dur="250" autoRev="1" fill="hold"/>
                                        <p:tgtEl>
                                          <p:spTgt spid="25"/>
                                        </p:tgtEl>
                                      </p:cBhvr>
                                      <p:by x="105000" y="105000"/>
                                    </p:animScale>
                                  </p:childTnLst>
                                </p:cTn>
                              </p:par>
                            </p:childTnLst>
                          </p:cTn>
                        </p:par>
                        <p:par>
                          <p:cTn id="32" fill="hold">
                            <p:stCondLst>
                              <p:cond delay="3500"/>
                            </p:stCondLst>
                            <p:childTnLst>
                              <p:par>
                                <p:cTn id="33" presetID="26" presetClass="emph" presetSubtype="0" fill="hold"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27000" y="1143000"/>
            <a:ext cx="8861223" cy="35580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sz="3200" dirty="0" smtClean="0">
                <a:solidFill>
                  <a:srgbClr val="00AE9E"/>
                </a:solidFill>
                <a:ea typeface="Arial"/>
                <a:cs typeface="Arial"/>
              </a:rPr>
              <a:t>Cloud Foundry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smtClean="0">
                <a:solidFill>
                  <a:srgbClr val="FFFFFF"/>
                </a:solidFill>
                <a:ea typeface="Arial"/>
                <a:cs typeface="Arial"/>
              </a:rPr>
              <a:t>MOMENTUM</a:t>
            </a:r>
            <a:endParaRPr lang="en-US" sz="3200" dirty="0">
              <a:solidFill>
                <a:srgbClr val="FFFFFF"/>
              </a:solidFill>
              <a:ea typeface="Arial"/>
              <a:cs typeface="Arial"/>
            </a:endParaRPr>
          </a:p>
        </p:txBody>
      </p:sp>
      <p:sp>
        <p:nvSpPr>
          <p:cNvPr id="3" name="Content Placeholder 2"/>
          <p:cNvSpPr>
            <a:spLocks noGrp="1"/>
          </p:cNvSpPr>
          <p:nvPr>
            <p:ph type="body" idx="1"/>
          </p:nvPr>
        </p:nvSpPr>
        <p:spPr>
          <a:xfrm>
            <a:off x="366712" y="3329968"/>
            <a:ext cx="4209146" cy="1131108"/>
          </a:xfrm>
        </p:spPr>
        <p:txBody>
          <a:bodyPr/>
          <a:lstStyle/>
          <a:p>
            <a:pPr marL="0" indent="0">
              <a:spcBef>
                <a:spcPts val="600"/>
              </a:spcBef>
              <a:buNone/>
            </a:pPr>
            <a:r>
              <a:rPr lang="en-US" sz="1600" dirty="0" smtClean="0">
                <a:solidFill>
                  <a:schemeClr val="tx2"/>
                </a:solidFill>
              </a:rPr>
              <a:t>53 </a:t>
            </a:r>
            <a:r>
              <a:rPr lang="en-US" sz="1600" dirty="0">
                <a:solidFill>
                  <a:schemeClr val="tx2"/>
                </a:solidFill>
              </a:rPr>
              <a:t>corporations are contributing </a:t>
            </a:r>
            <a:r>
              <a:rPr lang="en-US" sz="1600" dirty="0" smtClean="0">
                <a:solidFill>
                  <a:schemeClr val="tx2"/>
                </a:solidFill>
              </a:rPr>
              <a:t>members</a:t>
            </a:r>
            <a:endParaRPr lang="en-US" sz="1600" dirty="0">
              <a:solidFill>
                <a:schemeClr val="tx2"/>
              </a:solidFill>
            </a:endParaRPr>
          </a:p>
          <a:p>
            <a:pPr marL="0" indent="0">
              <a:spcBef>
                <a:spcPts val="600"/>
              </a:spcBef>
              <a:buNone/>
            </a:pPr>
            <a:r>
              <a:rPr lang="en-US" sz="1600" dirty="0" smtClean="0">
                <a:solidFill>
                  <a:schemeClr val="tx2"/>
                </a:solidFill>
              </a:rPr>
              <a:t>158 meet-ups in 49 countries</a:t>
            </a:r>
            <a:endParaRPr lang="en-US" sz="1600" dirty="0">
              <a:solidFill>
                <a:schemeClr val="tx2"/>
              </a:solidFill>
            </a:endParaRPr>
          </a:p>
          <a:p>
            <a:pPr marL="0" indent="0">
              <a:spcBef>
                <a:spcPts val="600"/>
              </a:spcBef>
              <a:buNone/>
            </a:pPr>
            <a:r>
              <a:rPr lang="en-US" sz="1600" dirty="0" smtClean="0">
                <a:solidFill>
                  <a:schemeClr val="tx2"/>
                </a:solidFill>
              </a:rPr>
              <a:t>21K members with ~5K joining last month</a:t>
            </a:r>
          </a:p>
        </p:txBody>
      </p:sp>
      <p:pic>
        <p:nvPicPr>
          <p:cNvPr id="4" name="Picture 3"/>
          <p:cNvPicPr>
            <a:picLocks noChangeAspect="1"/>
          </p:cNvPicPr>
          <p:nvPr/>
        </p:nvPicPr>
        <p:blipFill rotWithShape="1">
          <a:blip r:embed="rId3"/>
          <a:srcRect r="8517"/>
          <a:stretch/>
        </p:blipFill>
        <p:spPr>
          <a:xfrm>
            <a:off x="609006" y="1387202"/>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512447" y="1405865"/>
            <a:ext cx="4184030" cy="1003133"/>
          </a:xfrm>
          <a:prstGeom prst="rect">
            <a:avLst/>
          </a:prstGeom>
          <a:noFill/>
          <a:ln>
            <a:solidFill>
              <a:srgbClr val="A6A6A6"/>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512448" y="2568872"/>
            <a:ext cx="4184032"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51334" y="2524414"/>
            <a:ext cx="787502"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Submitters</a:t>
            </a:r>
            <a:endParaRPr lang="en-US" sz="1000" b="1" dirty="0" smtClean="0">
              <a:solidFill>
                <a:srgbClr val="4C4C4C"/>
              </a:solidFill>
            </a:endParaRPr>
          </a:p>
        </p:txBody>
      </p:sp>
      <p:sp>
        <p:nvSpPr>
          <p:cNvPr id="9" name="TextBox 8"/>
          <p:cNvSpPr txBox="1"/>
          <p:nvPr/>
        </p:nvSpPr>
        <p:spPr>
          <a:xfrm>
            <a:off x="6473228" y="1396028"/>
            <a:ext cx="678453"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Commits</a:t>
            </a:r>
          </a:p>
        </p:txBody>
      </p:sp>
      <p:sp>
        <p:nvSpPr>
          <p:cNvPr id="10" name="Content Placeholder 2"/>
          <p:cNvSpPr txBox="1">
            <a:spLocks/>
          </p:cNvSpPr>
          <p:nvPr/>
        </p:nvSpPr>
        <p:spPr bwMode="gray">
          <a:xfrm>
            <a:off x="4512446" y="3435809"/>
            <a:ext cx="4307363" cy="96868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smtClean="0">
                <a:solidFill>
                  <a:srgbClr val="4C4C4C"/>
                </a:solidFill>
              </a:rPr>
              <a:t>~2200 developers, ~650 Code Submitters, ~400 of them in last year </a:t>
            </a:r>
          </a:p>
          <a:p>
            <a:pPr marL="0" indent="0">
              <a:spcBef>
                <a:spcPts val="600"/>
              </a:spcBef>
              <a:buNone/>
            </a:pPr>
            <a:r>
              <a:rPr lang="en-US" sz="1600" dirty="0" smtClean="0">
                <a:solidFill>
                  <a:srgbClr val="4C4C4C"/>
                </a:solidFill>
              </a:rPr>
              <a:t>65K commits with ~30K of those in the last year</a:t>
            </a:r>
          </a:p>
        </p:txBody>
      </p:sp>
      <p:pic>
        <p:nvPicPr>
          <p:cNvPr id="11" name="Picture 10"/>
          <p:cNvPicPr>
            <a:picLocks noChangeAspect="1"/>
          </p:cNvPicPr>
          <p:nvPr/>
        </p:nvPicPr>
        <p:blipFill>
          <a:blip r:embed="rId6"/>
          <a:stretch>
            <a:fillRect/>
          </a:stretch>
        </p:blipFill>
        <p:spPr>
          <a:xfrm>
            <a:off x="4512448" y="3142982"/>
            <a:ext cx="4184029" cy="162741"/>
          </a:xfrm>
          <a:prstGeom prst="rect">
            <a:avLst/>
          </a:prstGeom>
          <a:ln>
            <a:solidFill>
              <a:srgbClr val="A6A6A6"/>
            </a:solidFill>
          </a:ln>
        </p:spPr>
      </p:pic>
      <p:sp>
        <p:nvSpPr>
          <p:cNvPr id="6" name="TextBox 5"/>
          <p:cNvSpPr txBox="1"/>
          <p:nvPr/>
        </p:nvSpPr>
        <p:spPr>
          <a:xfrm>
            <a:off x="127000" y="482623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pic>
        <p:nvPicPr>
          <p:cNvPr id="14" name="Picture 13"/>
          <p:cNvPicPr>
            <a:picLocks noChangeAspect="1"/>
          </p:cNvPicPr>
          <p:nvPr/>
        </p:nvPicPr>
        <p:blipFill>
          <a:blip r:embed="rId6"/>
          <a:stretch>
            <a:fillRect/>
          </a:stretch>
        </p:blipFill>
        <p:spPr>
          <a:xfrm>
            <a:off x="4512451" y="2269347"/>
            <a:ext cx="4184029" cy="162741"/>
          </a:xfrm>
          <a:prstGeom prst="rect">
            <a:avLst/>
          </a:prstGeom>
          <a:ln>
            <a:solidFill>
              <a:srgbClr val="A6A6A6"/>
            </a:solidFill>
          </a:ln>
        </p:spPr>
      </p:pic>
      <p:cxnSp>
        <p:nvCxnSpPr>
          <p:cNvPr id="16" name="Straight Arrow Connector 15"/>
          <p:cNvCxnSpPr/>
          <p:nvPr/>
        </p:nvCxnSpPr>
        <p:spPr>
          <a:xfrm flipV="1">
            <a:off x="4756727" y="1626860"/>
            <a:ext cx="3844637" cy="64248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756727" y="2755246"/>
            <a:ext cx="3844637" cy="32124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3817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366712" y="325437"/>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a:solidFill>
                  <a:srgbClr val="008774"/>
                </a:solidFill>
                <a:latin typeface="Arial"/>
                <a:ea typeface="Arial"/>
                <a:cs typeface="Arial"/>
                <a:sym typeface="Arial"/>
              </a:rPr>
              <a:t>Customer Results</a:t>
            </a:r>
          </a:p>
        </p:txBody>
      </p:sp>
      <p:grpSp>
        <p:nvGrpSpPr>
          <p:cNvPr id="3" name="Group 2"/>
          <p:cNvGrpSpPr/>
          <p:nvPr/>
        </p:nvGrpSpPr>
        <p:grpSpPr>
          <a:xfrm>
            <a:off x="108857" y="1065675"/>
            <a:ext cx="8844643" cy="3695475"/>
            <a:chOff x="145144" y="785811"/>
            <a:chExt cx="8499928" cy="3695475"/>
          </a:xfrm>
        </p:grpSpPr>
        <p:sp>
          <p:nvSpPr>
            <p:cNvPr id="2" name="Rounded Rectangle 1"/>
            <p:cNvSpPr/>
            <p:nvPr/>
          </p:nvSpPr>
          <p:spPr>
            <a:xfrm>
              <a:off x="145144" y="785811"/>
              <a:ext cx="8499928" cy="3695475"/>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70" name="Shape 970"/>
            <p:cNvPicPr preferRelativeResize="0"/>
            <p:nvPr/>
          </p:nvPicPr>
          <p:blipFill rotWithShape="1">
            <a:blip r:embed="rId3">
              <a:alphaModFix/>
            </a:blip>
            <a:srcRect/>
            <a:stretch/>
          </p:blipFill>
          <p:spPr>
            <a:xfrm>
              <a:off x="570308" y="3720673"/>
              <a:ext cx="934269" cy="523191"/>
            </a:xfrm>
            <a:prstGeom prst="rect">
              <a:avLst/>
            </a:prstGeom>
            <a:noFill/>
            <a:ln>
              <a:noFill/>
            </a:ln>
          </p:spPr>
        </p:pic>
        <p:pic>
          <p:nvPicPr>
            <p:cNvPr id="971" name="Shape 971"/>
            <p:cNvPicPr preferRelativeResize="0"/>
            <p:nvPr/>
          </p:nvPicPr>
          <p:blipFill rotWithShape="1">
            <a:blip r:embed="rId4">
              <a:alphaModFix/>
            </a:blip>
            <a:srcRect t="31044" b="27564"/>
            <a:stretch/>
          </p:blipFill>
          <p:spPr>
            <a:xfrm>
              <a:off x="514081" y="2162557"/>
              <a:ext cx="1054183" cy="436349"/>
            </a:xfrm>
            <a:prstGeom prst="rect">
              <a:avLst/>
            </a:prstGeom>
            <a:noFill/>
            <a:ln>
              <a:noFill/>
            </a:ln>
          </p:spPr>
        </p:pic>
        <p:sp>
          <p:nvSpPr>
            <p:cNvPr id="972" name="Shape 972"/>
            <p:cNvSpPr txBox="1"/>
            <p:nvPr/>
          </p:nvSpPr>
          <p:spPr>
            <a:xfrm>
              <a:off x="1729447" y="3905923"/>
              <a:ext cx="6538659"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“Experience really been positive. Helped us become more “T” shaped engineers”</a:t>
              </a:r>
            </a:p>
          </p:txBody>
        </p:sp>
        <p:sp>
          <p:nvSpPr>
            <p:cNvPr id="973" name="Shape 973"/>
            <p:cNvSpPr txBox="1"/>
            <p:nvPr/>
          </p:nvSpPr>
          <p:spPr>
            <a:xfrm>
              <a:off x="1726101" y="3098741"/>
              <a:ext cx="6272744"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dirty="0">
                  <a:solidFill>
                    <a:schemeClr val="dk1"/>
                  </a:solidFill>
                  <a:latin typeface="Arial"/>
                  <a:ea typeface="Arial"/>
                  <a:cs typeface="Arial"/>
                  <a:sym typeface="Arial"/>
                </a:rPr>
                <a:t>“18 lines of code to get a database, messaging middleware and an </a:t>
              </a:r>
              <a:r>
                <a:rPr lang="en-US" sz="1400" b="0" i="1" u="none" strike="noStrike" cap="none" baseline="0" dirty="0" smtClean="0">
                  <a:solidFill>
                    <a:schemeClr val="dk1"/>
                  </a:solidFill>
                  <a:latin typeface="Arial"/>
                  <a:ea typeface="Arial"/>
                  <a:cs typeface="Arial"/>
                  <a:sym typeface="Arial"/>
                </a:rPr>
                <a:t>app server </a:t>
              </a:r>
              <a:r>
                <a:rPr lang="en-US" sz="1400" b="0" i="1" u="none" strike="noStrike" cap="none" baseline="0" dirty="0">
                  <a:solidFill>
                    <a:schemeClr val="dk1"/>
                  </a:solidFill>
                  <a:latin typeface="Arial"/>
                  <a:ea typeface="Arial"/>
                  <a:cs typeface="Arial"/>
                  <a:sym typeface="Arial"/>
                </a:rPr>
                <a:t>- kind of amazing!”</a:t>
              </a:r>
            </a:p>
          </p:txBody>
        </p:sp>
        <p:pic>
          <p:nvPicPr>
            <p:cNvPr id="974" name="Shape 974"/>
            <p:cNvPicPr preferRelativeResize="0"/>
            <p:nvPr/>
          </p:nvPicPr>
          <p:blipFill rotWithShape="1">
            <a:blip r:embed="rId5">
              <a:alphaModFix/>
            </a:blip>
            <a:srcRect/>
            <a:stretch/>
          </p:blipFill>
          <p:spPr>
            <a:xfrm>
              <a:off x="661203" y="3001613"/>
              <a:ext cx="601396" cy="501164"/>
            </a:xfrm>
            <a:prstGeom prst="rect">
              <a:avLst/>
            </a:prstGeom>
            <a:noFill/>
            <a:ln>
              <a:noFill/>
            </a:ln>
          </p:spPr>
        </p:pic>
        <p:sp>
          <p:nvSpPr>
            <p:cNvPr id="975" name="Shape 975"/>
            <p:cNvSpPr txBox="1"/>
            <p:nvPr/>
          </p:nvSpPr>
          <p:spPr>
            <a:xfrm>
              <a:off x="1737223" y="1882932"/>
              <a:ext cx="6450787"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“From 2 months for provisioning servers to deliver product in less than 5 weeks”</a:t>
              </a:r>
              <a:br>
                <a:rPr lang="en-US" sz="1400" b="0" i="1" u="none" strike="noStrike" cap="none" baseline="0">
                  <a:solidFill>
                    <a:schemeClr val="dk1"/>
                  </a:solidFill>
                  <a:latin typeface="Arial"/>
                  <a:ea typeface="Arial"/>
                  <a:cs typeface="Arial"/>
                  <a:sym typeface="Arial"/>
                </a:rPr>
              </a:br>
              <a:endParaRPr lang="en-US" sz="1400" b="0" i="1" u="none" strike="noStrike" cap="none" baseline="0">
                <a:solidFill>
                  <a:schemeClr val="dk1"/>
                </a:solidFill>
                <a:latin typeface="Arial"/>
                <a:ea typeface="Arial"/>
                <a:cs typeface="Arial"/>
                <a:sym typeface="Arial"/>
              </a:endParaRPr>
            </a:p>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“The lean, agile product development practice we’ve stood up in partnership with Pivotal labs is a vehicle for cultural transformation.”</a:t>
              </a:r>
            </a:p>
          </p:txBody>
        </p:sp>
        <p:cxnSp>
          <p:nvCxnSpPr>
            <p:cNvPr id="976" name="Shape 976"/>
            <p:cNvCxnSpPr/>
            <p:nvPr/>
          </p:nvCxnSpPr>
          <p:spPr>
            <a:xfrm rot="10800000">
              <a:off x="1800753" y="1738137"/>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7" name="Shape 977"/>
            <p:cNvCxnSpPr/>
            <p:nvPr/>
          </p:nvCxnSpPr>
          <p:spPr>
            <a:xfrm rot="10800000">
              <a:off x="1800753" y="2913413"/>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8" name="Shape 978"/>
            <p:cNvCxnSpPr/>
            <p:nvPr/>
          </p:nvCxnSpPr>
          <p:spPr>
            <a:xfrm rot="10800000">
              <a:off x="1814265" y="3723948"/>
              <a:ext cx="6363980" cy="27018"/>
            </a:xfrm>
            <a:prstGeom prst="straightConnector1">
              <a:avLst/>
            </a:prstGeom>
            <a:noFill/>
            <a:ln w="19050" cap="flat" cmpd="sng">
              <a:solidFill>
                <a:srgbClr val="B8B8B8"/>
              </a:solidFill>
              <a:prstDash val="solid"/>
              <a:round/>
              <a:headEnd type="none" w="med" len="med"/>
              <a:tailEnd type="none" w="med" len="med"/>
            </a:ln>
          </p:spPr>
        </p:cxnSp>
        <p:pic>
          <p:nvPicPr>
            <p:cNvPr id="979" name="Shape 979"/>
            <p:cNvPicPr preferRelativeResize="0"/>
            <p:nvPr/>
          </p:nvPicPr>
          <p:blipFill rotWithShape="1">
            <a:blip r:embed="rId6">
              <a:alphaModFix/>
            </a:blip>
            <a:srcRect/>
            <a:stretch/>
          </p:blipFill>
          <p:spPr>
            <a:xfrm>
              <a:off x="546658" y="967777"/>
              <a:ext cx="872022" cy="617274"/>
            </a:xfrm>
            <a:prstGeom prst="rect">
              <a:avLst/>
            </a:prstGeom>
            <a:noFill/>
            <a:ln>
              <a:noFill/>
            </a:ln>
          </p:spPr>
        </p:pic>
        <p:sp>
          <p:nvSpPr>
            <p:cNvPr id="980" name="Shape 980"/>
            <p:cNvSpPr txBox="1"/>
            <p:nvPr/>
          </p:nvSpPr>
          <p:spPr>
            <a:xfrm>
              <a:off x="1740380" y="1186926"/>
              <a:ext cx="3353462"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“App in 10 weeks instead of 9 months”</a:t>
              </a:r>
            </a:p>
          </p:txBody>
        </p:sp>
      </p:grpSp>
    </p:spTree>
    <p:extLst>
      <p:ext uri="{BB962C8B-B14F-4D97-AF65-F5344CB8AC3E}">
        <p14:creationId xmlns:p14="http://schemas.microsoft.com/office/powerpoint/2010/main" val="8820851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3200" dirty="0" smtClean="0">
                <a:solidFill>
                  <a:schemeClr val="accent2"/>
                </a:solidFill>
              </a:rPr>
              <a:t>Pivotal Cloud Foundry at a Glance</a:t>
            </a:r>
            <a:endParaRPr lang="en-US" sz="3200" dirty="0">
              <a:solidFill>
                <a:schemeClr val="accent2"/>
              </a:solidFill>
            </a:endParaRPr>
          </a:p>
        </p:txBody>
      </p:sp>
      <p:grpSp>
        <p:nvGrpSpPr>
          <p:cNvPr id="140" name="Group 139"/>
          <p:cNvGrpSpPr/>
          <p:nvPr/>
        </p:nvGrpSpPr>
        <p:grpSpPr>
          <a:xfrm>
            <a:off x="665480" y="90331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38172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60293" y="4629329"/>
                <a:ext cx="501523" cy="201722"/>
              </a:xfrm>
              <a:prstGeom prst="rect">
                <a:avLst/>
              </a:prstGeom>
              <a:noFill/>
            </p:spPr>
            <p:txBody>
              <a:bodyPr wrap="none" rtlCol="0">
                <a:spAutoFit/>
              </a:bodyPr>
              <a:lstStyle/>
              <a:p>
                <a:pPr algn="ctr"/>
                <a:r>
                  <a:rPr lang="en-US" sz="1200" dirty="0" smtClean="0">
                    <a:solidFill>
                      <a:srgbClr val="4C4C4C"/>
                    </a:solidFill>
                  </a:rPr>
                  <a:t>Azure</a:t>
                </a:r>
              </a:p>
            </p:txBody>
          </p:sp>
        </p:grpSp>
      </p:grpSp>
    </p:spTree>
    <p:extLst>
      <p:ext uri="{BB962C8B-B14F-4D97-AF65-F5344CB8AC3E}">
        <p14:creationId xmlns:p14="http://schemas.microsoft.com/office/powerpoint/2010/main" val="3246389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a:t>
            </a:r>
            <a:r>
              <a:rPr lang="en-US" sz="2400" dirty="0" smtClean="0">
                <a:solidFill>
                  <a:srgbClr val="BFBFBF"/>
                </a:solidFill>
                <a:sym typeface="Arial"/>
              </a:rPr>
              <a:t>Ecosystem &amp; Platforms</a:t>
            </a:r>
            <a:endParaRPr lang="en-US" sz="2400" dirty="0" smtClean="0">
              <a:solidFill>
                <a:srgbClr val="BFBFBF"/>
              </a:solidFill>
              <a:sym typeface="Arial"/>
            </a:endParaRP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3</a:t>
            </a:fld>
            <a:endParaRPr lang="en-US" sz="1050" dirty="0">
              <a:solidFill>
                <a:schemeClr val="bg1">
                  <a:lumMod val="65000"/>
                </a:schemeClr>
              </a:solidFill>
            </a:endParaRPr>
          </a:p>
        </p:txBody>
      </p:sp>
    </p:spTree>
    <p:extLst>
      <p:ext uri="{BB962C8B-B14F-4D97-AF65-F5344CB8AC3E}">
        <p14:creationId xmlns:p14="http://schemas.microsoft.com/office/powerpoint/2010/main" val="1932665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601156" y="2143050"/>
            <a:ext cx="1941689" cy="857400"/>
          </a:xfrm>
        </p:spPr>
        <p:txBody>
          <a:bodyPr/>
          <a:lstStyle/>
          <a:p>
            <a:pPr lvl="0" algn="ctr"/>
            <a:r>
              <a:rPr lang="en-US" sz="4000" dirty="0" smtClean="0">
                <a:solidFill>
                  <a:srgbClr val="00AE9E"/>
                </a:solidFill>
                <a:sym typeface="Arial"/>
              </a:rPr>
              <a:t>EXTRA</a:t>
            </a:r>
            <a:endParaRPr lang="en-US" sz="4000" dirty="0">
              <a:solidFill>
                <a:srgbClr val="00AE9E"/>
              </a:solidFill>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30</a:t>
            </a:fld>
            <a:endParaRPr lang="en-US" sz="1050" dirty="0">
              <a:solidFill>
                <a:schemeClr val="bg1">
                  <a:lumMod val="65000"/>
                </a:schemeClr>
              </a:solidFill>
            </a:endParaRPr>
          </a:p>
        </p:txBody>
      </p:sp>
    </p:spTree>
    <p:extLst>
      <p:ext uri="{BB962C8B-B14F-4D97-AF65-F5344CB8AC3E}">
        <p14:creationId xmlns:p14="http://schemas.microsoft.com/office/powerpoint/2010/main" val="2025920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Shape 175"/>
          <p:cNvSpPr txBox="1">
            <a:spLocks noGrp="1"/>
          </p:cNvSpPr>
          <p:nvPr>
            <p:ph type="title"/>
          </p:nvPr>
        </p:nvSpPr>
        <p:spPr>
          <a:xfrm>
            <a:off x="5617485" y="230790"/>
            <a:ext cx="3521363" cy="1568018"/>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1" dirty="0" smtClean="0">
                <a:solidFill>
                  <a:schemeClr val="accent2"/>
                </a:solidFill>
              </a:rPr>
              <a:t>Pivotal </a:t>
            </a:r>
            <a:br>
              <a:rPr lang="en-US" sz="3200" b="1" dirty="0" smtClean="0">
                <a:solidFill>
                  <a:schemeClr val="accent2"/>
                </a:solidFill>
              </a:rPr>
            </a:br>
            <a:r>
              <a:rPr lang="en-US" sz="3200" b="1" dirty="0" smtClean="0">
                <a:solidFill>
                  <a:schemeClr val="accent2"/>
                </a:solidFill>
              </a:rPr>
              <a:t>Cloud </a:t>
            </a:r>
            <a:r>
              <a:rPr lang="en-US" sz="3200" b="1" dirty="0">
                <a:solidFill>
                  <a:schemeClr val="accent2"/>
                </a:solidFill>
              </a:rPr>
              <a:t>Foundry </a:t>
            </a:r>
            <a:r>
              <a:rPr lang="en-US" sz="3200" i="1" dirty="0" smtClean="0">
                <a:solidFill>
                  <a:srgbClr val="FFFFFF"/>
                </a:solidFill>
              </a:rPr>
              <a:t>Business Model</a:t>
            </a:r>
            <a:endParaRPr lang="en-US" sz="3200" i="1" dirty="0">
              <a:solidFill>
                <a:srgbClr val="FFFFFF"/>
              </a:solidFill>
            </a:endParaRPr>
          </a:p>
        </p:txBody>
      </p:sp>
      <p:sp>
        <p:nvSpPr>
          <p:cNvPr id="7" name="Text Placeholder 6"/>
          <p:cNvSpPr>
            <a:spLocks noGrp="1"/>
          </p:cNvSpPr>
          <p:nvPr>
            <p:ph type="body" idx="1"/>
          </p:nvPr>
        </p:nvSpPr>
        <p:spPr>
          <a:xfrm>
            <a:off x="5495635" y="2020455"/>
            <a:ext cx="3643213" cy="2967927"/>
          </a:xfrm>
        </p:spPr>
        <p:txBody>
          <a:bodyPr/>
          <a:lstStyle/>
          <a:p>
            <a:pPr marL="0" indent="0">
              <a:buClr>
                <a:schemeClr val="tx1"/>
              </a:buClr>
              <a:buNone/>
            </a:pPr>
            <a:r>
              <a:rPr lang="en-US" sz="2000" dirty="0">
                <a:solidFill>
                  <a:srgbClr val="D9D9D9"/>
                </a:solidFill>
              </a:rPr>
              <a:t>Open source software provides the </a:t>
            </a:r>
            <a:r>
              <a:rPr lang="en-US" sz="2000" dirty="0" smtClean="0">
                <a:solidFill>
                  <a:srgbClr val="D9D9D9"/>
                </a:solidFill>
              </a:rPr>
              <a:t>core platform runtime</a:t>
            </a:r>
            <a:endParaRPr lang="en-US" sz="2000" dirty="0">
              <a:solidFill>
                <a:srgbClr val="D9D9D9"/>
              </a:solidFill>
            </a:endParaRPr>
          </a:p>
          <a:p>
            <a:pPr marL="0" indent="0">
              <a:buClr>
                <a:schemeClr val="tx1"/>
              </a:buClr>
              <a:buNone/>
            </a:pPr>
            <a:r>
              <a:rPr lang="en-US" sz="2000" dirty="0" smtClean="0">
                <a:solidFill>
                  <a:srgbClr val="D9D9D9"/>
                </a:solidFill>
              </a:rPr>
              <a:t>Commercial distribution provides enterprise &amp; production ready services, support, docs, certifications, and more…</a:t>
            </a:r>
          </a:p>
          <a:p>
            <a:endParaRPr lang="en-US" sz="2000" dirty="0">
              <a:solidFill>
                <a:srgbClr val="D9D9D9"/>
              </a:solidFill>
            </a:endParaRPr>
          </a:p>
        </p:txBody>
      </p:sp>
      <p:sp>
        <p:nvSpPr>
          <p:cNvPr id="6" name="Content Placeholder 2"/>
          <p:cNvSpPr txBox="1">
            <a:spLocks/>
          </p:cNvSpPr>
          <p:nvPr/>
        </p:nvSpPr>
        <p:spPr>
          <a:xfrm>
            <a:off x="-4161081" y="1798808"/>
            <a:ext cx="3748085" cy="2906547"/>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1"/>
              </a:buClr>
              <a:buNone/>
            </a:pPr>
            <a:endParaRPr lang="en-US" sz="1800" dirty="0">
              <a:solidFill>
                <a:srgbClr val="4D4D4D"/>
              </a:solidFill>
            </a:endParaRPr>
          </a:p>
        </p:txBody>
      </p:sp>
      <p:grpSp>
        <p:nvGrpSpPr>
          <p:cNvPr id="8" name="Group 7"/>
          <p:cNvGrpSpPr/>
          <p:nvPr/>
        </p:nvGrpSpPr>
        <p:grpSpPr>
          <a:xfrm>
            <a:off x="115453" y="84708"/>
            <a:ext cx="5195455" cy="4926493"/>
            <a:chOff x="1" y="0"/>
            <a:chExt cx="5310908" cy="5143500"/>
          </a:xfrm>
        </p:grpSpPr>
        <p:sp>
          <p:nvSpPr>
            <p:cNvPr id="4" name="Rounded Rectangle 3"/>
            <p:cNvSpPr/>
            <p:nvPr/>
          </p:nvSpPr>
          <p:spPr>
            <a:xfrm>
              <a:off x="1" y="0"/>
              <a:ext cx="5310908" cy="5143500"/>
            </a:xfrm>
            <a:prstGeom prst="roundRect">
              <a:avLst>
                <a:gd name="adj" fmla="val 3011"/>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15454" y="84708"/>
              <a:ext cx="5103091" cy="4924278"/>
            </a:xfrm>
            <a:prstGeom prst="rect">
              <a:avLst/>
            </a:prstGeom>
          </p:spPr>
        </p:pic>
      </p:grpSp>
    </p:spTree>
    <p:extLst>
      <p:ext uri="{BB962C8B-B14F-4D97-AF65-F5344CB8AC3E}">
        <p14:creationId xmlns:p14="http://schemas.microsoft.com/office/powerpoint/2010/main" val="3162543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120074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Release early and often</a:t>
                </a:r>
              </a:p>
              <a:p>
                <a:pPr algn="ctr">
                  <a:spcAft>
                    <a:spcPts val="300"/>
                  </a:spcAft>
                </a:pPr>
                <a:r>
                  <a:rPr lang="en-US" sz="1400" dirty="0" smtClean="0">
                    <a:solidFill>
                      <a:schemeClr val="bg1"/>
                    </a:solidFill>
                    <a:latin typeface="Arial"/>
                    <a:cs typeface="Arial"/>
                  </a:rPr>
                  <a:t>Higher Quality of Code</a:t>
                </a:r>
                <a:endParaRPr lang="en-US" sz="1400" dirty="0">
                  <a:solidFill>
                    <a:schemeClr val="bg1"/>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chemeClr val="accent2"/>
                  </a:solidFill>
                  <a:latin typeface="Arial"/>
                  <a:cs typeface="Arial"/>
                </a:rPr>
                <a:t>DevOps</a:t>
              </a:r>
              <a:endParaRPr lang="en-US" sz="2200" b="1" dirty="0">
                <a:solidFill>
                  <a:schemeClr val="accent2"/>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chemeClr val="bg1"/>
                    </a:solidFill>
                    <a:latin typeface="Arial"/>
                    <a:cs typeface="Arial"/>
                  </a:rPr>
                  <a:t>Shared responsibility</a:t>
                </a:r>
              </a:p>
              <a:p>
                <a:pPr algn="ctr">
                  <a:spcAft>
                    <a:spcPts val="300"/>
                  </a:spcAft>
                </a:pPr>
                <a:r>
                  <a:rPr lang="en-US" sz="1400" dirty="0" smtClean="0">
                    <a:solidFill>
                      <a:schemeClr val="bg1"/>
                    </a:solidFill>
                    <a:latin typeface="Arial"/>
                    <a:cs typeface="Arial"/>
                  </a:rPr>
                  <a:t>Common incentives, tools, process and culture</a:t>
                </a:r>
                <a:endParaRPr lang="en-US" sz="1400" dirty="0">
                  <a:solidFill>
                    <a:schemeClr val="bg1"/>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chemeClr val="bg1">
                        <a:lumMod val="85000"/>
                      </a:schemeClr>
                    </a:solidFill>
                    <a:latin typeface="Arial"/>
                    <a:cs typeface="Arial"/>
                  </a:rPr>
                  <a:t>Tightly coupled components</a:t>
                </a:r>
              </a:p>
              <a:p>
                <a:pPr algn="ctr">
                  <a:spcAft>
                    <a:spcPts val="300"/>
                  </a:spcAft>
                </a:pPr>
                <a:r>
                  <a:rPr lang="en-US" sz="1400" dirty="0" smtClean="0">
                    <a:solidFill>
                      <a:schemeClr val="bg1">
                        <a:lumMod val="85000"/>
                      </a:schemeClr>
                    </a:solidFill>
                    <a:latin typeface="Arial"/>
                    <a:cs typeface="Arial"/>
                  </a:rPr>
                  <a:t>Slow deployment cycles</a:t>
                </a:r>
                <a:endParaRPr lang="en-US" sz="1400" dirty="0">
                  <a:solidFill>
                    <a:schemeClr val="bg1">
                      <a:lumMod val="85000"/>
                    </a:scheme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Loosely coupled components</a:t>
                </a:r>
              </a:p>
              <a:p>
                <a:pPr algn="ctr">
                  <a:spcAft>
                    <a:spcPts val="300"/>
                  </a:spcAft>
                </a:pPr>
                <a:r>
                  <a:rPr lang="en-US" sz="1600" dirty="0" smtClean="0">
                    <a:solidFill>
                      <a:schemeClr val="bg1"/>
                    </a:solidFill>
                    <a:latin typeface="Arial"/>
                    <a:cs typeface="Arial"/>
                  </a:rPr>
                  <a:t>Automated deployments</a:t>
                </a:r>
                <a:endParaRPr lang="en-US" sz="1600" dirty="0">
                  <a:solidFill>
                    <a:schemeClr val="bg1"/>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16631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6" presetClass="entr" presetSubtype="4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Horizontal)">
                                      <p:cBhvr>
                                        <p:cTn id="10" dur="500"/>
                                        <p:tgtEl>
                                          <p:spTgt spid="7"/>
                                        </p:tgtEl>
                                      </p:cBhvr>
                                    </p:animEffect>
                                  </p:childTnLst>
                                </p:cTn>
                              </p:par>
                              <p:par>
                                <p:cTn id="11" presetID="16" presetClass="entr" presetSubtype="4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3998075913"/>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lumMod val="85000"/>
                  </a:schemeClr>
                </a:solidFill>
                <a:effectLst/>
                <a:uFillTx/>
                <a:latin typeface="Arial"/>
                <a:ea typeface="+mn-ea"/>
                <a:cs typeface="Arial"/>
                <a:sym typeface="Helvetica Light"/>
              </a:rPr>
              <a:t>Average Hours/Week</a:t>
            </a:r>
            <a:endParaRPr kumimoji="0" lang="en-US" sz="1600" b="1" i="0" u="none" strike="noStrike" cap="none" spc="0" normalizeH="0" baseline="0" dirty="0">
              <a:ln>
                <a:noFill/>
              </a:ln>
              <a:solidFill>
                <a:schemeClr val="bg1">
                  <a:lumMod val="85000"/>
                </a:schemeClr>
              </a:solidFill>
              <a:effectLst/>
              <a:uFillTx/>
              <a:latin typeface="Arial"/>
              <a:ea typeface="+mn-ea"/>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6</a:t>
            </a:fld>
            <a:endParaRPr lang="en-US"/>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kumimoji="0" lang="en-US" sz="2400" b="1" i="0" u="none" strike="noStrike" cap="none" spc="0" normalizeH="0" baseline="0" dirty="0">
              <a:ln>
                <a:noFill/>
              </a:ln>
              <a:solidFill>
                <a:srgbClr val="FFFF00"/>
              </a:solidFill>
              <a:effectLst/>
              <a:uFillTx/>
              <a:latin typeface="Arial"/>
              <a:cs typeface="Arial"/>
              <a:sym typeface="Helvetica Light"/>
            </a:endParaRPr>
          </a:p>
        </p:txBody>
      </p:sp>
      <p:grpSp>
        <p:nvGrpSpPr>
          <p:cNvPr id="3" name="Group 2"/>
          <p:cNvGrpSpPr/>
          <p:nvPr/>
        </p:nvGrpSpPr>
        <p:grpSpPr>
          <a:xfrm>
            <a:off x="3392129" y="2478114"/>
            <a:ext cx="2097548" cy="896874"/>
            <a:chOff x="3392129" y="2478114"/>
            <a:chExt cx="2097548" cy="896874"/>
          </a:xfrm>
        </p:grpSpPr>
        <p:sp>
          <p:nvSpPr>
            <p:cNvPr id="2" name="Rectangle 1"/>
            <p:cNvSpPr/>
            <p:nvPr/>
          </p:nvSpPr>
          <p:spPr>
            <a:xfrm>
              <a:off x="3392129" y="2478114"/>
              <a:ext cx="2097548"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p:nvPr/>
          </p:nvSpPr>
          <p:spPr>
            <a:xfrm>
              <a:off x="3392130" y="2817549"/>
              <a:ext cx="76077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Rectangle 16"/>
            <p:cNvSpPr/>
            <p:nvPr/>
          </p:nvSpPr>
          <p:spPr>
            <a:xfrm>
              <a:off x="3392130" y="3130627"/>
              <a:ext cx="159262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9238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xit" presetSubtype="0" fill="hold" nodeType="with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7</a:t>
            </a:fld>
            <a:endParaRPr lang="en-US"/>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 name="TextBox 6"/>
            <p:cNvSpPr txBox="1"/>
            <p:nvPr/>
          </p:nvSpPr>
          <p:spPr>
            <a:xfrm>
              <a:off x="2130617" y="729102"/>
              <a:ext cx="590717"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0" name="TextBox 9"/>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3" name="TextBox 1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7</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6" name="TextBox 15"/>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6</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3" name="TextBox 3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21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7" name="Group 36"/>
          <p:cNvGrpSpPr/>
          <p:nvPr/>
        </p:nvGrpSpPr>
        <p:grpSpPr>
          <a:xfrm>
            <a:off x="3997459" y="3213393"/>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0" name="Group 39"/>
          <p:cNvGrpSpPr/>
          <p:nvPr/>
        </p:nvGrpSpPr>
        <p:grpSpPr>
          <a:xfrm>
            <a:off x="5404303" y="3213394"/>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5" name="TextBox 44"/>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3</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 name="Group 2"/>
          <p:cNvGrpSpPr/>
          <p:nvPr/>
        </p:nvGrpSpPr>
        <p:grpSpPr>
          <a:xfrm>
            <a:off x="1123583" y="2034489"/>
            <a:ext cx="7838954" cy="2083908"/>
            <a:chOff x="1123583" y="2034489"/>
            <a:chExt cx="7838954" cy="2083908"/>
          </a:xfrm>
        </p:grpSpPr>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Nearly </a:t>
              </a:r>
              <a:br>
                <a:rPr lang="en-US" b="1" dirty="0" smtClean="0">
                  <a:solidFill>
                    <a:schemeClr val="bg1">
                      <a:lumMod val="85000"/>
                    </a:schemeClr>
                  </a:solidFill>
                  <a:latin typeface="Arial"/>
                  <a:cs typeface="Arial"/>
                  <a:sym typeface="Helvetica Light"/>
                </a:rPr>
              </a:br>
              <a:r>
                <a:rPr lang="en-US" b="1" dirty="0">
                  <a:solidFill>
                    <a:schemeClr val="bg1">
                      <a:lumMod val="85000"/>
                    </a:schemeClr>
                  </a:solidFill>
                  <a:latin typeface="Arial"/>
                  <a:cs typeface="Arial"/>
                  <a:sym typeface="Helvetica Light"/>
                </a:rPr>
                <a:t>3</a:t>
              </a:r>
              <a:r>
                <a:rPr lang="en-US" b="1" dirty="0" smtClean="0">
                  <a:solidFill>
                    <a:schemeClr val="bg1">
                      <a:lumMod val="85000"/>
                    </a:schemeClr>
                  </a:solidFill>
                  <a:latin typeface="Arial"/>
                  <a:cs typeface="Arial"/>
                  <a:sym typeface="Helvetica Light"/>
                </a:rPr>
                <a:t> </a:t>
              </a:r>
              <a:r>
                <a:rPr lang="en-US" b="1" dirty="0" smtClean="0">
                  <a:solidFill>
                    <a:schemeClr val="bg1">
                      <a:lumMod val="85000"/>
                    </a:schemeClr>
                  </a:solidFill>
                  <a:latin typeface="Arial"/>
                  <a:cs typeface="Arial"/>
                  <a:sym typeface="Helvetica Light"/>
                </a:rPr>
                <a:t>months </a:t>
              </a:r>
              <a:br>
                <a:rPr lang="en-US" b="1" dirty="0" smtClean="0">
                  <a:solidFill>
                    <a:schemeClr val="bg1">
                      <a:lumMod val="85000"/>
                    </a:schemeClr>
                  </a:solidFill>
                  <a:latin typeface="Arial"/>
                  <a:cs typeface="Arial"/>
                  <a:sym typeface="Helvetica Light"/>
                </a:rPr>
              </a:br>
              <a:r>
                <a:rPr lang="en-US" b="1" dirty="0" smtClean="0">
                  <a:solidFill>
                    <a:schemeClr val="bg1">
                      <a:lumMod val="85000"/>
                    </a:schemeClr>
                  </a:solidFill>
                  <a:latin typeface="Arial"/>
                  <a:cs typeface="Arial"/>
                  <a:sym typeface="Helvetica Light"/>
                </a:rPr>
                <a:t>later</a:t>
              </a:r>
            </a:p>
          </p:txBody>
        </p:sp>
        <p:grpSp>
          <p:nvGrpSpPr>
            <p:cNvPr id="46" name="Group 45"/>
            <p:cNvGrpSpPr/>
            <p:nvPr/>
          </p:nvGrpSpPr>
          <p:grpSpPr>
            <a:xfrm>
              <a:off x="1123583" y="2034489"/>
              <a:ext cx="6410373" cy="1510713"/>
              <a:chOff x="962146" y="1843989"/>
              <a:chExt cx="6410373" cy="1510713"/>
            </a:xfrm>
          </p:grpSpPr>
          <p:cxnSp>
            <p:nvCxnSpPr>
              <p:cNvPr id="47" name="Straight Arrow Connector 46"/>
              <p:cNvCxnSpPr/>
              <p:nvPr/>
            </p:nvCxnSpPr>
            <p:spPr>
              <a:xfrm>
                <a:off x="1624767" y="18591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962146" y="18439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061705"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498643"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5935581"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624767"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061705"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498643"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5935581"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grpSp>
      </p:grp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chemeClr val="bg1">
                    <a:lumMod val="85000"/>
                  </a:schemeClr>
                </a:solidFill>
                <a:ea typeface="+mj-ea"/>
                <a:cs typeface="Arial"/>
              </a:rPr>
              <a:t>IT Ops Spends </a:t>
            </a:r>
            <a:r>
              <a:rPr lang="en-US" sz="2800" b="1" dirty="0">
                <a:solidFill>
                  <a:srgbClr val="F2F2F2"/>
                </a:solidFill>
                <a:ea typeface="+mj-ea"/>
                <a:cs typeface="Arial"/>
              </a:rPr>
              <a:t>T</a:t>
            </a:r>
            <a:r>
              <a:rPr lang="en-US" sz="2800" b="1" dirty="0" smtClean="0">
                <a:solidFill>
                  <a:srgbClr val="F2F2F2"/>
                </a:solidFill>
                <a:ea typeface="+mj-ea"/>
                <a:cs typeface="Arial"/>
              </a:rPr>
              <a:t>ime</a:t>
            </a:r>
            <a:r>
              <a:rPr lang="en-US" sz="2800" b="1" dirty="0" smtClean="0">
                <a:solidFill>
                  <a:schemeClr val="accent2"/>
                </a:solidFill>
                <a:ea typeface="+mj-ea"/>
                <a:cs typeface="Arial"/>
              </a:rPr>
              <a:t> </a:t>
            </a:r>
            <a:r>
              <a:rPr lang="en-US" sz="2800" b="1" dirty="0">
                <a:solidFill>
                  <a:schemeClr val="accent2"/>
                </a:solidFill>
                <a:ea typeface="+mj-ea"/>
                <a:cs typeface="Arial"/>
              </a:rPr>
              <a:t>B</a:t>
            </a:r>
            <a:r>
              <a:rPr lang="en-US" sz="2800" b="1" dirty="0" smtClean="0">
                <a:solidFill>
                  <a:schemeClr val="accent2"/>
                </a:solidFill>
                <a:ea typeface="+mj-ea"/>
                <a:cs typeface="Arial"/>
              </a:rPr>
              <a:t>uilding </a:t>
            </a:r>
            <a:r>
              <a:rPr lang="en-US" sz="2800" b="1" dirty="0">
                <a:solidFill>
                  <a:schemeClr val="accent2"/>
                </a:solidFill>
                <a:ea typeface="+mj-ea"/>
                <a:cs typeface="Arial"/>
              </a:rPr>
              <a:t>S</a:t>
            </a:r>
            <a:r>
              <a:rPr lang="en-US" sz="2800" b="1" dirty="0" smtClean="0">
                <a:solidFill>
                  <a:schemeClr val="accent2"/>
                </a:solidFill>
                <a:ea typeface="+mj-ea"/>
                <a:cs typeface="Arial"/>
              </a:rPr>
              <a:t>nowflakes</a:t>
            </a:r>
            <a:endParaRPr lang="en-US" dirty="0">
              <a:solidFill>
                <a:schemeClr val="accent2"/>
              </a:solidFill>
            </a:endParaRPr>
          </a:p>
        </p:txBody>
      </p:sp>
      <p:grpSp>
        <p:nvGrpSpPr>
          <p:cNvPr id="61" name="Group 60"/>
          <p:cNvGrpSpPr/>
          <p:nvPr/>
        </p:nvGrpSpPr>
        <p:grpSpPr>
          <a:xfrm>
            <a:off x="1127321" y="1702682"/>
            <a:ext cx="662621" cy="663615"/>
            <a:chOff x="1997667" y="627704"/>
            <a:chExt cx="879729" cy="881051"/>
          </a:xfrm>
          <a:solidFill>
            <a:schemeClr val="accent1"/>
          </a:solidFill>
        </p:grpSpPr>
        <p:sp>
          <p:nvSpPr>
            <p:cNvPr id="62" name="Oval 6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3" name="TextBox 62"/>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4" name="Group 63"/>
          <p:cNvGrpSpPr/>
          <p:nvPr/>
        </p:nvGrpSpPr>
        <p:grpSpPr>
          <a:xfrm>
            <a:off x="2560521" y="1702681"/>
            <a:ext cx="662621" cy="663615"/>
            <a:chOff x="1997667" y="627704"/>
            <a:chExt cx="879729" cy="881051"/>
          </a:xfrm>
          <a:solidFill>
            <a:schemeClr val="accent1"/>
          </a:solidFill>
        </p:grpSpPr>
        <p:sp>
          <p:nvSpPr>
            <p:cNvPr id="65" name="Oval 6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6" name="TextBox 65"/>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7" name="Group 66"/>
          <p:cNvGrpSpPr/>
          <p:nvPr/>
        </p:nvGrpSpPr>
        <p:grpSpPr>
          <a:xfrm>
            <a:off x="3986804" y="1702682"/>
            <a:ext cx="662621" cy="663615"/>
            <a:chOff x="1997667" y="627704"/>
            <a:chExt cx="879729" cy="881051"/>
          </a:xfrm>
          <a:solidFill>
            <a:schemeClr val="accent1"/>
          </a:solidFill>
        </p:grpSpPr>
        <p:sp>
          <p:nvSpPr>
            <p:cNvPr id="68" name="Oval 6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9" name="TextBox 68"/>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0" name="Group 69"/>
          <p:cNvGrpSpPr/>
          <p:nvPr/>
        </p:nvGrpSpPr>
        <p:grpSpPr>
          <a:xfrm>
            <a:off x="5427559" y="1711147"/>
            <a:ext cx="662621" cy="663615"/>
            <a:chOff x="1997667" y="627704"/>
            <a:chExt cx="879729" cy="881051"/>
          </a:xfrm>
          <a:solidFill>
            <a:schemeClr val="accent1"/>
          </a:solidFill>
        </p:grpSpPr>
        <p:sp>
          <p:nvSpPr>
            <p:cNvPr id="71" name="Oval 7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2" name="TextBox 71"/>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3" name="Group 72"/>
          <p:cNvGrpSpPr/>
          <p:nvPr/>
        </p:nvGrpSpPr>
        <p:grpSpPr>
          <a:xfrm>
            <a:off x="6871335" y="1702681"/>
            <a:ext cx="662621" cy="663615"/>
            <a:chOff x="1997667" y="627704"/>
            <a:chExt cx="879729" cy="881051"/>
          </a:xfrm>
          <a:solidFill>
            <a:schemeClr val="accent1"/>
          </a:solidFill>
        </p:grpSpPr>
        <p:sp>
          <p:nvSpPr>
            <p:cNvPr id="74" name="Oval 7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5" name="TextBox 74"/>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6" name="Group 75"/>
          <p:cNvGrpSpPr/>
          <p:nvPr/>
        </p:nvGrpSpPr>
        <p:grpSpPr>
          <a:xfrm>
            <a:off x="1123583" y="3202476"/>
            <a:ext cx="662621" cy="663615"/>
            <a:chOff x="1997667" y="627704"/>
            <a:chExt cx="879729" cy="881051"/>
          </a:xfrm>
          <a:solidFill>
            <a:schemeClr val="accent1"/>
          </a:solidFill>
        </p:grpSpPr>
        <p:sp>
          <p:nvSpPr>
            <p:cNvPr id="77" name="Oval 76"/>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8" name="TextBox 77"/>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5" name="Group 84"/>
          <p:cNvGrpSpPr/>
          <p:nvPr/>
        </p:nvGrpSpPr>
        <p:grpSpPr>
          <a:xfrm>
            <a:off x="5404303" y="3218092"/>
            <a:ext cx="701614" cy="663615"/>
            <a:chOff x="1960227" y="627704"/>
            <a:chExt cx="931498" cy="881051"/>
          </a:xfrm>
          <a:solidFill>
            <a:schemeClr val="accent1"/>
          </a:solidFill>
        </p:grpSpPr>
        <p:sp>
          <p:nvSpPr>
            <p:cNvPr id="86" name="Oval 85"/>
            <p:cNvSpPr/>
            <p:nvPr/>
          </p:nvSpPr>
          <p:spPr>
            <a:xfrm>
              <a:off x="1997667" y="627704"/>
              <a:ext cx="879729" cy="881051"/>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87" name="TextBox 86"/>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0.02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8" name="Group 87"/>
          <p:cNvGrpSpPr/>
          <p:nvPr/>
        </p:nvGrpSpPr>
        <p:grpSpPr>
          <a:xfrm>
            <a:off x="6871335" y="3206323"/>
            <a:ext cx="662621" cy="663615"/>
            <a:chOff x="1997667" y="627704"/>
            <a:chExt cx="879729" cy="881051"/>
          </a:xfrm>
          <a:solidFill>
            <a:schemeClr val="accent1"/>
          </a:solidFill>
        </p:grpSpPr>
        <p:sp>
          <p:nvSpPr>
            <p:cNvPr id="89" name="Oval 8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0" name="TextBox 89"/>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1" name="Group 90"/>
          <p:cNvGrpSpPr/>
          <p:nvPr/>
        </p:nvGrpSpPr>
        <p:grpSpPr>
          <a:xfrm>
            <a:off x="2568001" y="3202476"/>
            <a:ext cx="662621" cy="663615"/>
            <a:chOff x="1997667" y="627704"/>
            <a:chExt cx="879729" cy="881051"/>
          </a:xfrm>
          <a:solidFill>
            <a:srgbClr val="FF6600"/>
          </a:solidFill>
        </p:grpSpPr>
        <p:sp>
          <p:nvSpPr>
            <p:cNvPr id="92" name="Oval 91"/>
            <p:cNvSpPr/>
            <p:nvPr/>
          </p:nvSpPr>
          <p:spPr>
            <a:xfrm>
              <a:off x="1997667" y="627704"/>
              <a:ext cx="879729" cy="881051"/>
            </a:xfrm>
            <a:prstGeom prst="ellipse">
              <a:avLst/>
            </a:prstGeom>
            <a:grp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3" name="TextBox 92"/>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21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4" name="Group 93"/>
          <p:cNvGrpSpPr/>
          <p:nvPr/>
        </p:nvGrpSpPr>
        <p:grpSpPr>
          <a:xfrm>
            <a:off x="3994249" y="3213393"/>
            <a:ext cx="662621" cy="663615"/>
            <a:chOff x="1997667" y="627704"/>
            <a:chExt cx="879729" cy="881051"/>
          </a:xfrm>
          <a:solidFill>
            <a:schemeClr val="accent1"/>
          </a:solidFill>
        </p:grpSpPr>
        <p:sp>
          <p:nvSpPr>
            <p:cNvPr id="95" name="Oval 94"/>
            <p:cNvSpPr/>
            <p:nvPr/>
          </p:nvSpPr>
          <p:spPr>
            <a:xfrm>
              <a:off x="1997667" y="627704"/>
              <a:ext cx="879729" cy="881051"/>
            </a:xfrm>
            <a:prstGeom prst="ellipse">
              <a:avLst/>
            </a:prstGeom>
            <a:solidFill>
              <a:srgbClr val="FF6600"/>
            </a:solid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6" name="TextBox 9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7" name="Group 96"/>
          <p:cNvGrpSpPr/>
          <p:nvPr/>
        </p:nvGrpSpPr>
        <p:grpSpPr>
          <a:xfrm>
            <a:off x="5399359" y="3218092"/>
            <a:ext cx="701614" cy="663615"/>
            <a:chOff x="1960227" y="627704"/>
            <a:chExt cx="931498" cy="881051"/>
          </a:xfrm>
          <a:solidFill>
            <a:schemeClr val="accent1"/>
          </a:solidFill>
        </p:grpSpPr>
        <p:sp>
          <p:nvSpPr>
            <p:cNvPr id="98" name="Oval 97"/>
            <p:cNvSpPr/>
            <p:nvPr/>
          </p:nvSpPr>
          <p:spPr>
            <a:xfrm>
              <a:off x="1997667" y="627704"/>
              <a:ext cx="879729" cy="881051"/>
            </a:xfrm>
            <a:prstGeom prst="ellipse">
              <a:avLst/>
            </a:prstGeom>
            <a:solidFill>
              <a:srgbClr val="FF6600"/>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9" name="TextBox 98"/>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0.25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9" name="Group 118"/>
          <p:cNvGrpSpPr/>
          <p:nvPr/>
        </p:nvGrpSpPr>
        <p:grpSpPr>
          <a:xfrm>
            <a:off x="2899312" y="4384038"/>
            <a:ext cx="2871568" cy="340362"/>
            <a:chOff x="2899312" y="4384038"/>
            <a:chExt cx="2871568" cy="340362"/>
          </a:xfrm>
        </p:grpSpPr>
        <p:cxnSp>
          <p:nvCxnSpPr>
            <p:cNvPr id="109" name="Straight Arrow Connector 108"/>
            <p:cNvCxnSpPr/>
            <p:nvPr/>
          </p:nvCxnSpPr>
          <p:spPr>
            <a:xfrm flipV="1">
              <a:off x="2899312" y="4384038"/>
              <a:ext cx="0" cy="340362"/>
            </a:xfrm>
            <a:prstGeom prst="straightConnector1">
              <a:avLst/>
            </a:prstGeom>
            <a:noFill/>
            <a:ln w="25400" cap="flat">
              <a:solidFill>
                <a:schemeClr val="bg1"/>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16" name="Straight Arrow Connector 115"/>
            <p:cNvCxnSpPr/>
            <p:nvPr/>
          </p:nvCxnSpPr>
          <p:spPr>
            <a:xfrm>
              <a:off x="2899312" y="4724400"/>
              <a:ext cx="2871568" cy="0"/>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flipV="1">
              <a:off x="5770880" y="4384038"/>
              <a:ext cx="0" cy="340362"/>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grpSp>
      <p:sp>
        <p:nvSpPr>
          <p:cNvPr id="120" name="TextBox 119"/>
          <p:cNvSpPr txBox="1"/>
          <p:nvPr/>
        </p:nvSpPr>
        <p:spPr>
          <a:xfrm>
            <a:off x="3105594" y="4724400"/>
            <a:ext cx="2732343" cy="369332"/>
          </a:xfrm>
          <a:prstGeom prst="rect">
            <a:avLst/>
          </a:prstGeom>
          <a:noFill/>
        </p:spPr>
        <p:txBody>
          <a:bodyPr wrap="square" rtlCol="0">
            <a:spAutoFit/>
          </a:bodyPr>
          <a:lstStyle/>
          <a:p>
            <a:r>
              <a:rPr lang="en-US" dirty="0" smtClean="0">
                <a:solidFill>
                  <a:schemeClr val="bg1">
                    <a:lumMod val="95000"/>
                  </a:schemeClr>
                </a:solidFill>
              </a:rPr>
              <a:t>Need to Innovate Here</a:t>
            </a:r>
            <a:endParaRPr lang="en-US" dirty="0">
              <a:solidFill>
                <a:schemeClr val="bg1">
                  <a:lumMod val="95000"/>
                </a:schemeClr>
              </a:solidFill>
            </a:endParaRPr>
          </a:p>
        </p:txBody>
      </p:sp>
      <p:sp>
        <p:nvSpPr>
          <p:cNvPr id="100" name="Rectangle 99"/>
          <p:cNvSpPr/>
          <p:nvPr/>
        </p:nvSpPr>
        <p:spPr>
          <a:xfrm>
            <a:off x="103469" y="160819"/>
            <a:ext cx="8706954" cy="523220"/>
          </a:xfrm>
          <a:prstGeom prst="rect">
            <a:avLst/>
          </a:prstGeom>
          <a:solidFill>
            <a:srgbClr val="17232A"/>
          </a:solidFill>
        </p:spPr>
        <p:txBody>
          <a:bodyPr wrap="square">
            <a:spAutoFit/>
          </a:bodyPr>
          <a:lstStyle/>
          <a:p>
            <a:r>
              <a:rPr lang="en-US" sz="2800" b="1" dirty="0" smtClean="0">
                <a:solidFill>
                  <a:schemeClr val="bg1">
                    <a:lumMod val="85000"/>
                  </a:schemeClr>
                </a:solidFill>
                <a:ea typeface="+mj-ea"/>
                <a:cs typeface="Arial"/>
              </a:rPr>
              <a:t>IT Operations on a </a:t>
            </a:r>
            <a:r>
              <a:rPr lang="en-US" sz="2800" b="1" dirty="0" smtClean="0">
                <a:solidFill>
                  <a:srgbClr val="008774"/>
                </a:solidFill>
                <a:ea typeface="+mj-ea"/>
                <a:cs typeface="Arial"/>
              </a:rPr>
              <a:t>Cloud Native Platform</a:t>
            </a:r>
            <a:endParaRPr lang="en-US" dirty="0">
              <a:solidFill>
                <a:srgbClr val="008774"/>
              </a:solidFill>
            </a:endParaRPr>
          </a:p>
        </p:txBody>
      </p:sp>
      <p:cxnSp>
        <p:nvCxnSpPr>
          <p:cNvPr id="101" name="Straight Arrow Connector 100"/>
          <p:cNvCxnSpPr/>
          <p:nvPr/>
        </p:nvCxnSpPr>
        <p:spPr>
          <a:xfrm>
            <a:off x="3223142"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02" name="Straight Arrow Connector 101"/>
          <p:cNvCxnSpPr/>
          <p:nvPr/>
        </p:nvCxnSpPr>
        <p:spPr>
          <a:xfrm>
            <a:off x="4660080"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03" name="Straight Arrow Connector 102"/>
          <p:cNvCxnSpPr/>
          <p:nvPr/>
        </p:nvCxnSpPr>
        <p:spPr>
          <a:xfrm>
            <a:off x="6097018"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104" name="Rectangle 103"/>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MVP in </a:t>
            </a:r>
          </a:p>
          <a:p>
            <a:pPr defTabSz="825500" latinLnBrk="1" hangingPunct="0"/>
            <a:r>
              <a:rPr lang="en-US" b="1" dirty="0" smtClean="0">
                <a:solidFill>
                  <a:schemeClr val="bg1">
                    <a:lumMod val="85000"/>
                  </a:schemeClr>
                </a:solidFill>
                <a:latin typeface="Arial"/>
                <a:cs typeface="Arial"/>
                <a:sym typeface="Helvetica Light"/>
              </a:rPr>
              <a:t>about a </a:t>
            </a:r>
          </a:p>
          <a:p>
            <a:pPr defTabSz="825500" latinLnBrk="1" hangingPunct="0"/>
            <a:r>
              <a:rPr lang="en-US" b="1" dirty="0" smtClean="0">
                <a:solidFill>
                  <a:schemeClr val="bg1">
                    <a:lumMod val="85000"/>
                  </a:schemeClr>
                </a:solidFill>
                <a:latin typeface="Arial"/>
                <a:cs typeface="Arial"/>
                <a:sym typeface="Helvetica Light"/>
              </a:rPr>
              <a:t>month</a:t>
            </a:r>
            <a:endParaRPr lang="en-US" b="1" dirty="0" smtClean="0">
              <a:solidFill>
                <a:schemeClr val="bg1">
                  <a:lumMod val="85000"/>
                </a:schemeClr>
              </a:solidFill>
              <a:latin typeface="Arial"/>
              <a:cs typeface="Arial"/>
              <a:sym typeface="Helvetica Light"/>
            </a:endParaRPr>
          </a:p>
        </p:txBody>
      </p:sp>
    </p:spTree>
    <p:extLst>
      <p:ext uri="{BB962C8B-B14F-4D97-AF65-F5344CB8AC3E}">
        <p14:creationId xmlns:p14="http://schemas.microsoft.com/office/powerpoint/2010/main" val="1786004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dissolve">
                                      <p:cBhvr>
                                        <p:cTn id="7" dur="500"/>
                                        <p:tgtEl>
                                          <p:spTgt spid="10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dissolve">
                                      <p:cBhvr>
                                        <p:cTn id="15" dur="500"/>
                                        <p:tgtEl>
                                          <p:spTgt spid="64"/>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500"/>
                                        <p:tgtEl>
                                          <p:spTgt spid="67"/>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dissolve">
                                      <p:cBhvr>
                                        <p:cTn id="23" dur="500"/>
                                        <p:tgtEl>
                                          <p:spTgt spid="70"/>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dissolve">
                                      <p:cBhvr>
                                        <p:cTn id="27" dur="500"/>
                                        <p:tgtEl>
                                          <p:spTgt spid="73"/>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dissolve">
                                      <p:cBhvr>
                                        <p:cTn id="31" dur="500"/>
                                        <p:tgtEl>
                                          <p:spTgt spid="76"/>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dissolve">
                                      <p:cBhvr>
                                        <p:cTn id="35" dur="500"/>
                                        <p:tgtEl>
                                          <p:spTgt spid="85"/>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dissolve">
                                      <p:cBhvr>
                                        <p:cTn id="43" dur="500"/>
                                        <p:tgtEl>
                                          <p:spTgt spid="97"/>
                                        </p:tgtEl>
                                      </p:cBhvr>
                                    </p:animEffect>
                                  </p:childTnLst>
                                </p:cTn>
                              </p:par>
                              <p:par>
                                <p:cTn id="44" presetID="9" presetClass="entr" presetSubtype="0" fill="hold"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dissolve">
                                      <p:cBhvr>
                                        <p:cTn id="46" dur="500"/>
                                        <p:tgtEl>
                                          <p:spTgt spid="94"/>
                                        </p:tgtEl>
                                      </p:cBhvr>
                                    </p:animEffect>
                                  </p:childTnLst>
                                </p:cTn>
                              </p:par>
                              <p:par>
                                <p:cTn id="47" presetID="9"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dissolve">
                                      <p:cBhvr>
                                        <p:cTn id="49" dur="500"/>
                                        <p:tgtEl>
                                          <p:spTgt spid="91"/>
                                        </p:tgtEl>
                                      </p:cBhvr>
                                    </p:animEffect>
                                  </p:childTnLst>
                                </p:cTn>
                              </p:par>
                              <p:par>
                                <p:cTn id="50" presetID="21" presetClass="entr" presetSubtype="1"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wheel(1)">
                                      <p:cBhvr>
                                        <p:cTn id="52" dur="2000"/>
                                        <p:tgtEl>
                                          <p:spTgt spid="119"/>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6500"/>
                            </p:stCondLst>
                            <p:childTnLst>
                              <p:par>
                                <p:cTn id="56" presetID="9" presetClass="exit" presetSubtype="0" fill="hold" nodeType="afterEffect">
                                  <p:stCondLst>
                                    <p:cond delay="0"/>
                                  </p:stCondLst>
                                  <p:childTnLst>
                                    <p:animEffect transition="out" filter="dissolve">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dissolve">
                                      <p:cBhvr>
                                        <p:cTn id="6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00" grpId="0" animBg="1"/>
      <p:bldP spid="104"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296333" y="804333"/>
            <a:ext cx="8593665" cy="3627967"/>
          </a:xfrm>
          <a:prstGeom prst="rect">
            <a:avLst/>
          </a:prstGeom>
        </p:spPr>
        <p:txBody>
          <a:bodyPr/>
          <a:lstStyle/>
          <a:p>
            <a:pPr marL="0" indent="0">
              <a:buClr>
                <a:srgbClr val="008881"/>
              </a:buClr>
              <a:buNone/>
            </a:pPr>
            <a:r>
              <a:rPr lang="en-US" sz="1800" dirty="0" smtClean="0">
                <a:solidFill>
                  <a:srgbClr val="FFFFFF"/>
                </a:solidFill>
              </a:rPr>
              <a:t>Key Performance Indicators for Market Leadership</a:t>
            </a:r>
            <a:endParaRPr lang="en-US" sz="1800" dirty="0">
              <a:solidFill>
                <a:srgbClr val="FFFFFF"/>
              </a:solidFill>
            </a:endParaRPr>
          </a:p>
          <a:p>
            <a:pPr marL="520700" lvl="1">
              <a:lnSpc>
                <a:spcPct val="120000"/>
              </a:lnSpc>
              <a:buClr>
                <a:srgbClr val="008881"/>
              </a:buClr>
              <a:buFont typeface="Arial"/>
              <a:buChar char="•"/>
            </a:pPr>
            <a:r>
              <a:rPr lang="en-US" sz="1600" dirty="0" smtClean="0">
                <a:solidFill>
                  <a:srgbClr val="FFFFFF"/>
                </a:solidFill>
              </a:rPr>
              <a:t>Agile/Developer Productivity/TDD</a:t>
            </a:r>
          </a:p>
          <a:p>
            <a:pPr marL="520700" lvl="1">
              <a:buClr>
                <a:srgbClr val="008881"/>
              </a:buClr>
              <a:buFont typeface="Arial"/>
              <a:buChar char="•"/>
            </a:pPr>
            <a:r>
              <a:rPr lang="en-US" sz="1600" dirty="0" smtClean="0">
                <a:solidFill>
                  <a:srgbClr val="FFFFFF"/>
                </a:solidFill>
              </a:rPr>
              <a:t>Continuous </a:t>
            </a:r>
            <a:r>
              <a:rPr lang="en-US" sz="1600" dirty="0">
                <a:solidFill>
                  <a:srgbClr val="FFFFFF"/>
                </a:solidFill>
              </a:rPr>
              <a:t>Delivery </a:t>
            </a:r>
            <a:endParaRPr lang="en-US" sz="1600" dirty="0" smtClean="0">
              <a:solidFill>
                <a:srgbClr val="FFFFFF"/>
              </a:solidFill>
            </a:endParaRPr>
          </a:p>
          <a:p>
            <a:pPr marL="520700" lvl="1">
              <a:buClr>
                <a:srgbClr val="008881"/>
              </a:buClr>
              <a:buFont typeface="Arial"/>
              <a:buChar char="•"/>
            </a:pPr>
            <a:r>
              <a:rPr lang="en-US" sz="1600" dirty="0" smtClean="0">
                <a:solidFill>
                  <a:srgbClr val="FFFFFF"/>
                </a:solidFill>
              </a:rPr>
              <a:t>DevOps</a:t>
            </a:r>
          </a:p>
          <a:p>
            <a:pPr marL="520700" lvl="1">
              <a:buClr>
                <a:srgbClr val="008881"/>
              </a:buClr>
              <a:buFont typeface="Arial"/>
              <a:buChar char="•"/>
            </a:pPr>
            <a:r>
              <a:rPr lang="en-US" sz="1600" dirty="0">
                <a:solidFill>
                  <a:srgbClr val="FFFFFF"/>
                </a:solidFill>
              </a:rPr>
              <a:t>Cloud-native App Design</a:t>
            </a:r>
          </a:p>
          <a:p>
            <a:pPr marL="520700" lvl="1">
              <a:buClr>
                <a:srgbClr val="008881"/>
              </a:buClr>
              <a:buFont typeface="Arial"/>
              <a:buChar char="•"/>
            </a:pPr>
            <a:r>
              <a:rPr lang="en-US" sz="1600" dirty="0" smtClean="0">
                <a:solidFill>
                  <a:srgbClr val="FFFFFF"/>
                </a:solidFill>
              </a:rPr>
              <a:t>Culture/Talent</a:t>
            </a:r>
            <a:endParaRPr lang="en-US" sz="1600" dirty="0">
              <a:solidFill>
                <a:srgbClr val="FFFFFF"/>
              </a:solidFill>
            </a:endParaRPr>
          </a:p>
          <a:p>
            <a:pPr>
              <a:buClr>
                <a:srgbClr val="008881"/>
              </a:buClr>
            </a:pPr>
            <a:endParaRPr lang="en-US" sz="2000" dirty="0" smtClean="0">
              <a:solidFill>
                <a:srgbClr val="FFFFFF"/>
              </a:solidFill>
            </a:endParaRPr>
          </a:p>
          <a:p>
            <a:pPr>
              <a:buClr>
                <a:srgbClr val="008881"/>
              </a:buClr>
            </a:pPr>
            <a:endParaRPr lang="en-US" sz="1600" dirty="0">
              <a:solidFill>
                <a:srgbClr val="FFFFFF"/>
              </a:solidFill>
            </a:endParaRPr>
          </a:p>
        </p:txBody>
      </p:sp>
      <p:sp>
        <p:nvSpPr>
          <p:cNvPr id="21" name="TextBox 71"/>
          <p:cNvSpPr txBox="1">
            <a:spLocks noChangeArrowheads="1"/>
          </p:cNvSpPr>
          <p:nvPr/>
        </p:nvSpPr>
        <p:spPr bwMode="auto">
          <a:xfrm>
            <a:off x="4551982" y="4668754"/>
            <a:ext cx="783438" cy="307777"/>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smtClean="0">
                <a:solidFill>
                  <a:srgbClr val="FFFFFF"/>
                </a:solidFill>
                <a:latin typeface="Arial"/>
                <a:cs typeface="Arial"/>
              </a:rPr>
              <a:t>Time</a:t>
            </a:r>
            <a:endParaRPr lang="en-US" sz="1400" dirty="0">
              <a:solidFill>
                <a:srgbClr val="FFFFFF"/>
              </a:solidFill>
              <a:latin typeface="Arial"/>
              <a:cs typeface="Arial"/>
            </a:endParaRPr>
          </a:p>
        </p:txBody>
      </p:sp>
      <p:sp>
        <p:nvSpPr>
          <p:cNvPr id="22" name="TextBox 73"/>
          <p:cNvSpPr txBox="1">
            <a:spLocks noChangeArrowheads="1"/>
          </p:cNvSpPr>
          <p:nvPr/>
        </p:nvSpPr>
        <p:spPr bwMode="auto">
          <a:xfrm>
            <a:off x="1047052" y="3185790"/>
            <a:ext cx="1231907" cy="738664"/>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FFFFFF"/>
                </a:solidFill>
                <a:latin typeface="Arial"/>
                <a:cs typeface="Arial"/>
              </a:rPr>
              <a:t>Expectations</a:t>
            </a:r>
            <a:endParaRPr lang="en-US" sz="1400" dirty="0">
              <a:solidFill>
                <a:srgbClr val="FFFFFF"/>
              </a:solidFill>
              <a:latin typeface="Arial"/>
              <a:cs typeface="Arial"/>
            </a:endParaRPr>
          </a:p>
          <a:p>
            <a:pPr eaLnBrk="1" hangingPunct="1"/>
            <a:r>
              <a:rPr lang="en-US" sz="1400" dirty="0" smtClean="0">
                <a:solidFill>
                  <a:srgbClr val="FFFFFF"/>
                </a:solidFill>
                <a:latin typeface="Arial"/>
                <a:cs typeface="Arial"/>
              </a:rPr>
              <a:t>&amp; </a:t>
            </a:r>
          </a:p>
          <a:p>
            <a:pPr eaLnBrk="1" hangingPunct="1"/>
            <a:r>
              <a:rPr lang="en-US" sz="1400" dirty="0" smtClean="0">
                <a:solidFill>
                  <a:srgbClr val="FFFFFF"/>
                </a:solidFill>
                <a:latin typeface="Arial"/>
                <a:cs typeface="Arial"/>
              </a:rPr>
              <a:t>Efficiency</a:t>
            </a:r>
          </a:p>
        </p:txBody>
      </p:sp>
      <p:cxnSp>
        <p:nvCxnSpPr>
          <p:cNvPr id="24" name="Straight Connector 23"/>
          <p:cNvCxnSpPr/>
          <p:nvPr/>
        </p:nvCxnSpPr>
        <p:spPr>
          <a:xfrm>
            <a:off x="6478418" y="2238823"/>
            <a:ext cx="5721" cy="2031620"/>
          </a:xfrm>
          <a:prstGeom prst="line">
            <a:avLst/>
          </a:prstGeom>
          <a:ln w="19050" cmpd="sng">
            <a:solidFill>
              <a:srgbClr val="FFFF00"/>
            </a:solidFill>
            <a:prstDash val="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TextBox 71"/>
          <p:cNvSpPr txBox="1">
            <a:spLocks noChangeArrowheads="1"/>
          </p:cNvSpPr>
          <p:nvPr/>
        </p:nvSpPr>
        <p:spPr bwMode="auto">
          <a:xfrm>
            <a:off x="4887918" y="3207963"/>
            <a:ext cx="1998842"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smtClean="0">
                <a:solidFill>
                  <a:srgbClr val="FFFF00"/>
                </a:solidFill>
                <a:latin typeface="Arial"/>
                <a:cs typeface="Arial"/>
              </a:rPr>
              <a:t>Innovation Gap</a:t>
            </a:r>
            <a:endParaRPr lang="en-US" sz="1600" dirty="0">
              <a:solidFill>
                <a:srgbClr val="FFFF00"/>
              </a:solidFill>
              <a:latin typeface="Arial"/>
              <a:cs typeface="Arial"/>
            </a:endParaRPr>
          </a:p>
        </p:txBody>
      </p:sp>
      <p:cxnSp>
        <p:nvCxnSpPr>
          <p:cNvPr id="26" name="Straight Connector 25"/>
          <p:cNvCxnSpPr/>
          <p:nvPr/>
        </p:nvCxnSpPr>
        <p:spPr>
          <a:xfrm flipV="1">
            <a:off x="2318481" y="3949090"/>
            <a:ext cx="4413938" cy="501247"/>
          </a:xfrm>
          <a:prstGeom prst="line">
            <a:avLst/>
          </a:prstGeom>
          <a:ln w="15875">
            <a:solidFill>
              <a:schemeClr val="bg1">
                <a:lumMod val="9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7" name="TextBox 71"/>
          <p:cNvSpPr txBox="1">
            <a:spLocks noChangeArrowheads="1"/>
          </p:cNvSpPr>
          <p:nvPr/>
        </p:nvSpPr>
        <p:spPr bwMode="auto">
          <a:xfrm>
            <a:off x="5715808" y="4044919"/>
            <a:ext cx="5170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smtClean="0">
                <a:solidFill>
                  <a:srgbClr val="FFFFFF"/>
                </a:solidFill>
                <a:latin typeface="Arial"/>
                <a:cs typeface="Arial"/>
              </a:rPr>
              <a:t>IaaS</a:t>
            </a:r>
            <a:endParaRPr lang="en-US" sz="1000" dirty="0">
              <a:solidFill>
                <a:srgbClr val="FFFFFF"/>
              </a:solidFill>
              <a:latin typeface="Arial"/>
              <a:cs typeface="Arial"/>
            </a:endParaRPr>
          </a:p>
        </p:txBody>
      </p:sp>
      <p:cxnSp>
        <p:nvCxnSpPr>
          <p:cNvPr id="28" name="Straight Connector 27"/>
          <p:cNvCxnSpPr/>
          <p:nvPr/>
        </p:nvCxnSpPr>
        <p:spPr>
          <a:xfrm flipV="1">
            <a:off x="2366321" y="3618890"/>
            <a:ext cx="4340698" cy="786154"/>
          </a:xfrm>
          <a:prstGeom prst="line">
            <a:avLst/>
          </a:prstGeom>
          <a:ln w="15875">
            <a:solidFill>
              <a:srgbClr val="F2F2F2"/>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9" name="TextBox 71"/>
          <p:cNvSpPr txBox="1">
            <a:spLocks noChangeArrowheads="1"/>
          </p:cNvSpPr>
          <p:nvPr/>
        </p:nvSpPr>
        <p:spPr bwMode="auto">
          <a:xfrm>
            <a:off x="5965873" y="3674510"/>
            <a:ext cx="12716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solidFill>
                  <a:srgbClr val="FFFFFF"/>
                </a:solidFill>
                <a:latin typeface="Arial"/>
                <a:cs typeface="Arial"/>
              </a:rPr>
              <a:t>DIY Automation</a:t>
            </a:r>
            <a:endParaRPr lang="en-US" sz="1200" dirty="0">
              <a:solidFill>
                <a:srgbClr val="FFFFFF"/>
              </a:solidFill>
              <a:latin typeface="Arial"/>
              <a:cs typeface="Arial"/>
            </a:endParaRPr>
          </a:p>
        </p:txBody>
      </p:sp>
      <p:cxnSp>
        <p:nvCxnSpPr>
          <p:cNvPr id="30" name="Straight Connector 29"/>
          <p:cNvCxnSpPr/>
          <p:nvPr/>
        </p:nvCxnSpPr>
        <p:spPr>
          <a:xfrm flipH="1" flipV="1">
            <a:off x="5674079" y="4042227"/>
            <a:ext cx="25398" cy="270930"/>
          </a:xfrm>
          <a:prstGeom prst="line">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5935408" y="3727752"/>
            <a:ext cx="30465" cy="308700"/>
          </a:xfrm>
          <a:prstGeom prst="line">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6783218" y="2069494"/>
            <a:ext cx="0" cy="1717415"/>
          </a:xfrm>
          <a:prstGeom prst="line">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33" name="TextBox 71"/>
          <p:cNvSpPr txBox="1">
            <a:spLocks noChangeArrowheads="1"/>
          </p:cNvSpPr>
          <p:nvPr/>
        </p:nvSpPr>
        <p:spPr bwMode="auto">
          <a:xfrm>
            <a:off x="7111828" y="2053336"/>
            <a:ext cx="12800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err="1" smtClean="0">
                <a:solidFill>
                  <a:srgbClr val="FFFFFF"/>
                </a:solidFill>
                <a:latin typeface="Arial"/>
                <a:cs typeface="Arial"/>
              </a:rPr>
              <a:t>DevOps</a:t>
            </a:r>
            <a:r>
              <a:rPr lang="en-US" sz="1000" dirty="0" smtClean="0">
                <a:solidFill>
                  <a:srgbClr val="FFFFFF"/>
                </a:solidFill>
                <a:latin typeface="Arial"/>
                <a:cs typeface="Arial"/>
              </a:rPr>
              <a:t>, CD, Agile</a:t>
            </a:r>
            <a:endParaRPr lang="en-US" sz="1000" dirty="0">
              <a:solidFill>
                <a:srgbClr val="FFFFFF"/>
              </a:solidFill>
              <a:latin typeface="Arial"/>
              <a:cs typeface="Arial"/>
            </a:endParaRPr>
          </a:p>
        </p:txBody>
      </p:sp>
      <p:sp>
        <p:nvSpPr>
          <p:cNvPr id="34" name="TextBox 71"/>
          <p:cNvSpPr txBox="1">
            <a:spLocks noChangeArrowheads="1"/>
          </p:cNvSpPr>
          <p:nvPr/>
        </p:nvSpPr>
        <p:spPr bwMode="auto">
          <a:xfrm>
            <a:off x="7068019" y="4195472"/>
            <a:ext cx="12518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FFFFFF"/>
                </a:solidFill>
                <a:latin typeface="Arial"/>
                <a:cs typeface="Arial"/>
              </a:rPr>
              <a:t>Traditional IT</a:t>
            </a:r>
            <a:endParaRPr lang="en-US" sz="1400" dirty="0">
              <a:solidFill>
                <a:srgbClr val="FFFFFF"/>
              </a:solidFill>
              <a:latin typeface="Arial"/>
              <a:cs typeface="Arial"/>
            </a:endParaRPr>
          </a:p>
        </p:txBody>
      </p:sp>
      <p:sp>
        <p:nvSpPr>
          <p:cNvPr id="35" name="TextBox 71"/>
          <p:cNvSpPr txBox="1">
            <a:spLocks noChangeArrowheads="1"/>
          </p:cNvSpPr>
          <p:nvPr/>
        </p:nvSpPr>
        <p:spPr bwMode="auto">
          <a:xfrm>
            <a:off x="7083514" y="1774387"/>
            <a:ext cx="8935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FFFFFF"/>
                </a:solidFill>
                <a:latin typeface="Arial"/>
                <a:cs typeface="Arial"/>
              </a:rPr>
              <a:t>Startups</a:t>
            </a:r>
            <a:endParaRPr lang="en-US" sz="1400" dirty="0">
              <a:solidFill>
                <a:srgbClr val="FFFFFF"/>
              </a:solidFill>
              <a:latin typeface="Arial"/>
              <a:cs typeface="Arial"/>
            </a:endParaRPr>
          </a:p>
        </p:txBody>
      </p:sp>
      <p:sp>
        <p:nvSpPr>
          <p:cNvPr id="36" name="TextBox 71"/>
          <p:cNvSpPr txBox="1">
            <a:spLocks noChangeArrowheads="1"/>
          </p:cNvSpPr>
          <p:nvPr/>
        </p:nvSpPr>
        <p:spPr bwMode="auto">
          <a:xfrm>
            <a:off x="6909637" y="2695612"/>
            <a:ext cx="1118177" cy="523220"/>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smtClean="0">
                <a:solidFill>
                  <a:schemeClr val="accent2"/>
                </a:solidFill>
                <a:latin typeface="Arial"/>
                <a:cs typeface="Arial"/>
              </a:rPr>
              <a:t>Enterprise </a:t>
            </a:r>
            <a:r>
              <a:rPr lang="en-US" sz="1400" b="1" dirty="0" err="1" smtClean="0">
                <a:solidFill>
                  <a:schemeClr val="accent2"/>
                </a:solidFill>
                <a:latin typeface="Arial"/>
                <a:cs typeface="Arial"/>
              </a:rPr>
              <a:t>PaaS</a:t>
            </a:r>
            <a:endParaRPr lang="en-US" sz="1400" b="1" dirty="0">
              <a:solidFill>
                <a:schemeClr val="accent2"/>
              </a:solidFill>
              <a:latin typeface="Arial"/>
              <a:cs typeface="Arial"/>
            </a:endParaRPr>
          </a:p>
        </p:txBody>
      </p:sp>
      <p:cxnSp>
        <p:nvCxnSpPr>
          <p:cNvPr id="4" name="Straight Arrow Connector 3"/>
          <p:cNvCxnSpPr/>
          <p:nvPr/>
        </p:nvCxnSpPr>
        <p:spPr>
          <a:xfrm flipV="1">
            <a:off x="2339291" y="2656046"/>
            <a:ext cx="0" cy="200527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339291" y="4668754"/>
            <a:ext cx="55062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321286" y="2022164"/>
            <a:ext cx="4411133" cy="2382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366321" y="4270443"/>
            <a:ext cx="4366098" cy="179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8078" y="160819"/>
            <a:ext cx="8706954" cy="523220"/>
          </a:xfrm>
          <a:prstGeom prst="rect">
            <a:avLst/>
          </a:prstGeom>
        </p:spPr>
        <p:txBody>
          <a:bodyPr wrap="square">
            <a:spAutoFit/>
          </a:bodyPr>
          <a:lstStyle/>
          <a:p>
            <a:r>
              <a:rPr lang="en-US" sz="2800" b="1" dirty="0" smtClean="0">
                <a:solidFill>
                  <a:schemeClr val="accent1"/>
                </a:solidFill>
                <a:ea typeface="+mj-ea"/>
                <a:cs typeface="Arial"/>
              </a:rPr>
              <a:t>Cloud Foundry Helps </a:t>
            </a:r>
            <a:r>
              <a:rPr lang="en-US" sz="2800" b="1" dirty="0" smtClean="0">
                <a:solidFill>
                  <a:srgbClr val="F2F2F2"/>
                </a:solidFill>
                <a:ea typeface="+mj-ea"/>
                <a:cs typeface="Arial"/>
              </a:rPr>
              <a:t>Close the </a:t>
            </a:r>
            <a:r>
              <a:rPr lang="en-US" sz="2800" b="1" dirty="0" smtClean="0">
                <a:solidFill>
                  <a:schemeClr val="bg1"/>
                </a:solidFill>
                <a:ea typeface="+mj-ea"/>
                <a:cs typeface="Arial"/>
              </a:rPr>
              <a:t>Innovation Gap</a:t>
            </a:r>
            <a:endParaRPr lang="en-US" dirty="0">
              <a:solidFill>
                <a:schemeClr val="accent1"/>
              </a:solidFill>
            </a:endParaRPr>
          </a:p>
        </p:txBody>
      </p:sp>
    </p:spTree>
    <p:extLst>
      <p:ext uri="{BB962C8B-B14F-4D97-AF65-F5344CB8AC3E}">
        <p14:creationId xmlns:p14="http://schemas.microsoft.com/office/powerpoint/2010/main" val="123174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fade">
                                      <p:cBhvr>
                                        <p:cTn id="40" dur="500"/>
                                        <p:tgtEl>
                                          <p:spTgt spid="5">
                                            <p:txEl>
                                              <p:pRg st="2" end="2"/>
                                            </p:txEl>
                                          </p:spTgt>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
                                            <p:txEl>
                                              <p:pRg st="3" end="3"/>
                                            </p:txEl>
                                          </p:spTgt>
                                        </p:tgtEl>
                                        <p:attrNameLst>
                                          <p:attrName>style.visibility</p:attrName>
                                        </p:attrNameLst>
                                      </p:cBhvr>
                                      <p:to>
                                        <p:strVal val="visible"/>
                                      </p:to>
                                    </p:set>
                                    <p:animEffect transition="in" filter="fade">
                                      <p:cBhvr>
                                        <p:cTn id="44" dur="500"/>
                                        <p:tgtEl>
                                          <p:spTgt spid="5">
                                            <p:txEl>
                                              <p:pRg st="3" end="3"/>
                                            </p:txEl>
                                          </p:spTgt>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5">
                                            <p:txEl>
                                              <p:pRg st="4" end="4"/>
                                            </p:txEl>
                                          </p:spTgt>
                                        </p:tgtEl>
                                        <p:attrNameLst>
                                          <p:attrName>style.visibility</p:attrName>
                                        </p:attrNameLst>
                                      </p:cBhvr>
                                      <p:to>
                                        <p:strVal val="visible"/>
                                      </p:to>
                                    </p:set>
                                    <p:animEffect transition="in" filter="fade">
                                      <p:cBhvr>
                                        <p:cTn id="48" dur="500"/>
                                        <p:tgtEl>
                                          <p:spTgt spid="5">
                                            <p:txEl>
                                              <p:pRg st="4" end="4"/>
                                            </p:txEl>
                                          </p:spTgt>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Effect transition="in" filter="fade">
                                      <p:cBhvr>
                                        <p:cTn id="5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P spid="27" grpId="0"/>
      <p:bldP spid="29" grpId="0"/>
      <p:bldP spid="33"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a:t>
            </a:r>
            <a:r>
              <a:rPr lang="en-US" sz="3200" dirty="0" smtClean="0">
                <a:solidFill>
                  <a:srgbClr val="D9D9D9"/>
                </a:solidFill>
              </a:rPr>
              <a:t>is </a:t>
            </a:r>
            <a:r>
              <a:rPr lang="en-US" sz="3200" dirty="0" smtClean="0">
                <a:solidFill>
                  <a:srgbClr val="00AE9E"/>
                </a:solidFill>
              </a:rPr>
              <a:t>EVOLVING</a:t>
            </a:r>
            <a:endParaRPr lang="en-US" sz="3200" dirty="0">
              <a:solidFill>
                <a:srgbClr val="00AE9E"/>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9</a:t>
            </a:fld>
            <a:endParaRPr lang="en-US"/>
          </a:p>
        </p:txBody>
      </p:sp>
      <p:pic>
        <p:nvPicPr>
          <p:cNvPr id="5" name="Picture 4"/>
          <p:cNvPicPr>
            <a:picLocks noChangeAspect="1"/>
          </p:cNvPicPr>
          <p:nvPr/>
        </p:nvPicPr>
        <p:blipFill rotWithShape="1">
          <a:blip r:embed="rId3"/>
          <a:srcRect b="13308"/>
          <a:stretch/>
        </p:blipFill>
        <p:spPr>
          <a:xfrm>
            <a:off x="339094" y="995504"/>
            <a:ext cx="1546468" cy="833728"/>
          </a:xfrm>
          <a:prstGeom prst="rect">
            <a:avLst/>
          </a:prstGeom>
        </p:spPr>
      </p:pic>
      <p:pic>
        <p:nvPicPr>
          <p:cNvPr id="7" name="Picture 6"/>
          <p:cNvPicPr>
            <a:picLocks noChangeAspect="1"/>
          </p:cNvPicPr>
          <p:nvPr/>
        </p:nvPicPr>
        <p:blipFill>
          <a:blip r:embed="rId4"/>
          <a:stretch>
            <a:fillRect/>
          </a:stretch>
        </p:blipFill>
        <p:spPr>
          <a:xfrm>
            <a:off x="7224935" y="2239657"/>
            <a:ext cx="1292364" cy="1292364"/>
          </a:xfrm>
          <a:prstGeom prst="rect">
            <a:avLst/>
          </a:prstGeom>
        </p:spPr>
      </p:pic>
      <p:pic>
        <p:nvPicPr>
          <p:cNvPr id="8" name="Picture 7"/>
          <p:cNvPicPr>
            <a:picLocks noChangeAspect="1"/>
          </p:cNvPicPr>
          <p:nvPr/>
        </p:nvPicPr>
        <p:blipFill>
          <a:blip r:embed="rId5"/>
          <a:stretch>
            <a:fillRect/>
          </a:stretch>
        </p:blipFill>
        <p:spPr>
          <a:xfrm>
            <a:off x="6764640" y="3840342"/>
            <a:ext cx="786796" cy="786794"/>
          </a:xfrm>
          <a:prstGeom prst="rect">
            <a:avLst/>
          </a:prstGeom>
        </p:spPr>
      </p:pic>
      <p:pic>
        <p:nvPicPr>
          <p:cNvPr id="9" name="Picture 8"/>
          <p:cNvPicPr>
            <a:picLocks noChangeAspect="1"/>
          </p:cNvPicPr>
          <p:nvPr/>
        </p:nvPicPr>
        <p:blipFill>
          <a:blip r:embed="rId6"/>
          <a:stretch>
            <a:fillRect/>
          </a:stretch>
        </p:blipFill>
        <p:spPr>
          <a:xfrm>
            <a:off x="181764" y="2253746"/>
            <a:ext cx="2979216" cy="973667"/>
          </a:xfrm>
          <a:prstGeom prst="rect">
            <a:avLst/>
          </a:prstGeom>
        </p:spPr>
      </p:pic>
      <p:grpSp>
        <p:nvGrpSpPr>
          <p:cNvPr id="12" name="Group 11"/>
          <p:cNvGrpSpPr/>
          <p:nvPr/>
        </p:nvGrpSpPr>
        <p:grpSpPr>
          <a:xfrm>
            <a:off x="3611008" y="1835483"/>
            <a:ext cx="1757271" cy="1769700"/>
            <a:chOff x="3741107" y="1348856"/>
            <a:chExt cx="1757271" cy="1769700"/>
          </a:xfrm>
        </p:grpSpPr>
        <p:sp>
          <p:nvSpPr>
            <p:cNvPr id="11" name="Rounded Rectangle 10"/>
            <p:cNvSpPr/>
            <p:nvPr/>
          </p:nvSpPr>
          <p:spPr>
            <a:xfrm>
              <a:off x="3741107" y="1348856"/>
              <a:ext cx="1757271" cy="176970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842275" y="1451210"/>
              <a:ext cx="1578428" cy="1578428"/>
            </a:xfrm>
            <a:prstGeom prst="rect">
              <a:avLst/>
            </a:prstGeom>
          </p:spPr>
        </p:pic>
      </p:grpSp>
      <p:sp>
        <p:nvSpPr>
          <p:cNvPr id="14" name="TextBox 13"/>
          <p:cNvSpPr txBox="1"/>
          <p:nvPr/>
        </p:nvSpPr>
        <p:spPr>
          <a:xfrm>
            <a:off x="6288731" y="4468977"/>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grpSp>
        <p:nvGrpSpPr>
          <p:cNvPr id="20" name="Group 19"/>
          <p:cNvGrpSpPr/>
          <p:nvPr/>
        </p:nvGrpSpPr>
        <p:grpSpPr>
          <a:xfrm>
            <a:off x="6033125" y="451527"/>
            <a:ext cx="2686788" cy="1383956"/>
            <a:chOff x="5860671" y="702930"/>
            <a:chExt cx="2686788" cy="1383956"/>
          </a:xfrm>
        </p:grpSpPr>
        <p:sp>
          <p:nvSpPr>
            <p:cNvPr id="16" name="Rounded Rectangle 15"/>
            <p:cNvSpPr/>
            <p:nvPr/>
          </p:nvSpPr>
          <p:spPr>
            <a:xfrm>
              <a:off x="6592186" y="702930"/>
              <a:ext cx="1116419" cy="107507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Shape 1051"/>
            <p:cNvPicPr preferRelativeResize="0"/>
            <p:nvPr/>
          </p:nvPicPr>
          <p:blipFill rotWithShape="1">
            <a:blip r:embed="rId8">
              <a:alphaModFix/>
            </a:blip>
            <a:srcRect/>
            <a:stretch/>
          </p:blipFill>
          <p:spPr>
            <a:xfrm>
              <a:off x="6639954" y="765942"/>
              <a:ext cx="987420" cy="951612"/>
            </a:xfrm>
            <a:prstGeom prst="rect">
              <a:avLst/>
            </a:prstGeom>
            <a:noFill/>
            <a:ln>
              <a:noFill/>
            </a:ln>
          </p:spPr>
        </p:pic>
        <p:sp>
          <p:nvSpPr>
            <p:cNvPr id="15" name="TextBox 14"/>
            <p:cNvSpPr txBox="1"/>
            <p:nvPr/>
          </p:nvSpPr>
          <p:spPr>
            <a:xfrm>
              <a:off x="5860671"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grpSp>
      <p:pic>
        <p:nvPicPr>
          <p:cNvPr id="4" name="Picture 3"/>
          <p:cNvPicPr>
            <a:picLocks noChangeAspect="1"/>
          </p:cNvPicPr>
          <p:nvPr/>
        </p:nvPicPr>
        <p:blipFill>
          <a:blip r:embed="rId9"/>
          <a:stretch>
            <a:fillRect/>
          </a:stretch>
        </p:blipFill>
        <p:spPr>
          <a:xfrm>
            <a:off x="181764" y="3328581"/>
            <a:ext cx="2979216" cy="1483221"/>
          </a:xfrm>
          <a:prstGeom prst="rect">
            <a:avLst/>
          </a:prstGeom>
        </p:spPr>
      </p:pic>
      <p:pic>
        <p:nvPicPr>
          <p:cNvPr id="17" name="Picture 16" descr="homepage-docker-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3520" y="1156875"/>
            <a:ext cx="1125490" cy="931344"/>
          </a:xfrm>
          <a:prstGeom prst="rect">
            <a:avLst/>
          </a:prstGeom>
        </p:spPr>
      </p:pic>
      <p:pic>
        <p:nvPicPr>
          <p:cNvPr id="18" name="Picture 17"/>
          <p:cNvPicPr>
            <a:picLocks noChangeAspect="1"/>
          </p:cNvPicPr>
          <p:nvPr/>
        </p:nvPicPr>
        <p:blipFill>
          <a:blip r:embed="rId11"/>
          <a:stretch>
            <a:fillRect/>
          </a:stretch>
        </p:blipFill>
        <p:spPr>
          <a:xfrm>
            <a:off x="5593612" y="2926194"/>
            <a:ext cx="1390237" cy="602437"/>
          </a:xfrm>
          <a:prstGeom prst="rect">
            <a:avLst/>
          </a:prstGeom>
        </p:spPr>
      </p:pic>
      <p:pic>
        <p:nvPicPr>
          <p:cNvPr id="19" name="Picture 18"/>
          <p:cNvPicPr>
            <a:picLocks noChangeAspect="1"/>
          </p:cNvPicPr>
          <p:nvPr/>
        </p:nvPicPr>
        <p:blipFill>
          <a:blip r:embed="rId12"/>
          <a:stretch>
            <a:fillRect/>
          </a:stretch>
        </p:blipFill>
        <p:spPr>
          <a:xfrm>
            <a:off x="3429010" y="3993766"/>
            <a:ext cx="2624667" cy="818036"/>
          </a:xfrm>
          <a:prstGeom prst="rect">
            <a:avLst/>
          </a:prstGeom>
        </p:spPr>
      </p:pic>
      <p:pic>
        <p:nvPicPr>
          <p:cNvPr id="22" name="Picture 21"/>
          <p:cNvPicPr>
            <a:picLocks noChangeAspect="1"/>
          </p:cNvPicPr>
          <p:nvPr/>
        </p:nvPicPr>
        <p:blipFill>
          <a:blip r:embed="rId13"/>
          <a:stretch>
            <a:fillRect/>
          </a:stretch>
        </p:blipFill>
        <p:spPr>
          <a:xfrm>
            <a:off x="3385604" y="571500"/>
            <a:ext cx="3810000" cy="1333500"/>
          </a:xfrm>
          <a:prstGeom prst="rect">
            <a:avLst/>
          </a:prstGeom>
        </p:spPr>
      </p:pic>
    </p:spTree>
    <p:extLst>
      <p:ext uri="{BB962C8B-B14F-4D97-AF65-F5344CB8AC3E}">
        <p14:creationId xmlns:p14="http://schemas.microsoft.com/office/powerpoint/2010/main" val="119949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31735</TotalTime>
  <Words>3492</Words>
  <Application>Microsoft Macintosh PowerPoint</Application>
  <PresentationFormat>On-screen Show (16:9)</PresentationFormat>
  <Paragraphs>787</Paragraphs>
  <Slides>31</Slides>
  <Notes>31</Notes>
  <HiddenSlides>9</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Pivotal Main</vt:lpstr>
      <vt:lpstr>1_Pivotal Main</vt:lpstr>
      <vt:lpstr>PowerPoint Presentation</vt:lpstr>
      <vt:lpstr>DTSS Cloud Foundry</vt:lpstr>
      <vt:lpstr>Agenda</vt:lpstr>
      <vt:lpstr>PowerPoint Presentation</vt:lpstr>
      <vt:lpstr>PowerPoint Presentation</vt:lpstr>
      <vt:lpstr>Software Developers Spend too Much Time NOT Writing Software</vt:lpstr>
      <vt:lpstr>PowerPoint Presentation</vt:lpstr>
      <vt:lpstr>PowerPoint Presentation</vt:lpstr>
      <vt:lpstr>Software is EVOLVING</vt:lpstr>
      <vt:lpstr>What are Microservices?</vt:lpstr>
      <vt:lpstr>Trend towards new Lightweight Architectures </vt:lpstr>
      <vt:lpstr>Agile Companies use Non-traditional, Modular Approaches to Software Systems</vt:lpstr>
      <vt:lpstr>PowerPoint Presentation</vt:lpstr>
      <vt:lpstr>PowerPoint Presentation</vt:lpstr>
      <vt:lpstr>PowerPoint Presentation</vt:lpstr>
      <vt:lpstr>Cloud Ready Poll </vt:lpstr>
      <vt:lpstr>It Takes a Platform</vt:lpstr>
      <vt:lpstr>Path to Full Stack Automation</vt:lpstr>
      <vt:lpstr>Building a Cloud Native Platform</vt:lpstr>
      <vt:lpstr>Cloud Native Platforms and Contracts</vt:lpstr>
      <vt:lpstr>Cloud Foundry: An App-centric Platform</vt:lpstr>
      <vt:lpstr>Application Lifecycle Management: CI/CD</vt:lpstr>
      <vt:lpstr>Fast, Self-service Provisioning</vt:lpstr>
      <vt:lpstr>Four Levels of Built-In High Availability</vt:lpstr>
      <vt:lpstr>Pivotal Cloud Foundry: Most Trusted Platform</vt:lpstr>
      <vt:lpstr>Cloud Foundry Open Source MOMENTUM</vt:lpstr>
      <vt:lpstr>Customer Results</vt:lpstr>
      <vt:lpstr>PowerPoint Presentation</vt:lpstr>
      <vt:lpstr>Pivotal Cloud Foundry at a Glance</vt:lpstr>
      <vt:lpstr>EXTRA</vt:lpstr>
      <vt:lpstr>Pivotal  Cloud Foundry Business Model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Ben Bertka</cp:lastModifiedBy>
  <cp:revision>1169</cp:revision>
  <cp:lastPrinted>2015-08-14T15:58:30Z</cp:lastPrinted>
  <dcterms:created xsi:type="dcterms:W3CDTF">2015-05-27T14:59:12Z</dcterms:created>
  <dcterms:modified xsi:type="dcterms:W3CDTF">2016-07-28T16:54:11Z</dcterms:modified>
</cp:coreProperties>
</file>